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0"/>
  </p:notesMasterIdLst>
  <p:sldIdLst>
    <p:sldId id="256" r:id="rId2"/>
    <p:sldId id="257" r:id="rId3"/>
    <p:sldId id="277" r:id="rId4"/>
    <p:sldId id="259" r:id="rId5"/>
    <p:sldId id="260" r:id="rId6"/>
    <p:sldId id="262" r:id="rId7"/>
    <p:sldId id="264" r:id="rId8"/>
    <p:sldId id="270" r:id="rId9"/>
    <p:sldId id="271" r:id="rId10"/>
    <p:sldId id="274" r:id="rId11"/>
    <p:sldId id="272" r:id="rId12"/>
    <p:sldId id="273" r:id="rId13"/>
    <p:sldId id="258" r:id="rId14"/>
    <p:sldId id="275" r:id="rId15"/>
    <p:sldId id="276" r:id="rId16"/>
    <p:sldId id="278" r:id="rId17"/>
    <p:sldId id="279" r:id="rId18"/>
    <p:sldId id="280"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c:f>
              <c:strCache>
                <c:ptCount val="1"/>
                <c:pt idx="0">
                  <c:v>Iterative deepening</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Foglio1!$A$2:$A$7</c:f>
              <c:strCache>
                <c:ptCount val="6"/>
                <c:pt idx="0">
                  <c:v>Big size few walls</c:v>
                </c:pt>
                <c:pt idx="1">
                  <c:v>Big size more walls</c:v>
                </c:pt>
                <c:pt idx="2">
                  <c:v>Little size few walls</c:v>
                </c:pt>
                <c:pt idx="3">
                  <c:v>Little size more walls</c:v>
                </c:pt>
                <c:pt idx="4">
                  <c:v>Example</c:v>
                </c:pt>
                <c:pt idx="5">
                  <c:v>Multiple portal no obstacle</c:v>
                </c:pt>
              </c:strCache>
            </c:strRef>
          </c:cat>
          <c:val>
            <c:numRef>
              <c:f>Foglio1!$B$2:$B$7</c:f>
              <c:numCache>
                <c:formatCode>General</c:formatCode>
                <c:ptCount val="6"/>
                <c:pt idx="0">
                  <c:v>0.1</c:v>
                </c:pt>
                <c:pt idx="1">
                  <c:v>0.19</c:v>
                </c:pt>
                <c:pt idx="2">
                  <c:v>7.0000000000000007E-2</c:v>
                </c:pt>
                <c:pt idx="3">
                  <c:v>0.05</c:v>
                </c:pt>
                <c:pt idx="4">
                  <c:v>0.05</c:v>
                </c:pt>
                <c:pt idx="5">
                  <c:v>0.05</c:v>
                </c:pt>
              </c:numCache>
            </c:numRef>
          </c:val>
          <c:extLst>
            <c:ext xmlns:c16="http://schemas.microsoft.com/office/drawing/2014/chart" uri="{C3380CC4-5D6E-409C-BE32-E72D297353CC}">
              <c16:uniqueId val="{00000000-5235-7F44-949A-14B56391327F}"/>
            </c:ext>
          </c:extLst>
        </c:ser>
        <c:ser>
          <c:idx val="1"/>
          <c:order val="1"/>
          <c:tx>
            <c:strRef>
              <c:f>Foglio1!$C$1</c:f>
              <c:strCache>
                <c:ptCount val="1"/>
                <c:pt idx="0">
                  <c:v>A*</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Foglio1!$A$2:$A$7</c:f>
              <c:strCache>
                <c:ptCount val="6"/>
                <c:pt idx="0">
                  <c:v>Big size few walls</c:v>
                </c:pt>
                <c:pt idx="1">
                  <c:v>Big size more walls</c:v>
                </c:pt>
                <c:pt idx="2">
                  <c:v>Little size few walls</c:v>
                </c:pt>
                <c:pt idx="3">
                  <c:v>Little size more walls</c:v>
                </c:pt>
                <c:pt idx="4">
                  <c:v>Example</c:v>
                </c:pt>
                <c:pt idx="5">
                  <c:v>Multiple portal no obstacle</c:v>
                </c:pt>
              </c:strCache>
            </c:strRef>
          </c:cat>
          <c:val>
            <c:numRef>
              <c:f>Foglio1!$C$2:$C$7</c:f>
              <c:numCache>
                <c:formatCode>General</c:formatCode>
                <c:ptCount val="6"/>
                <c:pt idx="0">
                  <c:v>0.53</c:v>
                </c:pt>
                <c:pt idx="1">
                  <c:v>0.65</c:v>
                </c:pt>
                <c:pt idx="2">
                  <c:v>0.28000000000000003</c:v>
                </c:pt>
                <c:pt idx="3">
                  <c:v>0.22</c:v>
                </c:pt>
                <c:pt idx="4">
                  <c:v>0.21</c:v>
                </c:pt>
                <c:pt idx="5">
                  <c:v>0.16</c:v>
                </c:pt>
              </c:numCache>
            </c:numRef>
          </c:val>
          <c:extLst>
            <c:ext xmlns:c16="http://schemas.microsoft.com/office/drawing/2014/chart" uri="{C3380CC4-5D6E-409C-BE32-E72D297353CC}">
              <c16:uniqueId val="{00000001-5235-7F44-949A-14B56391327F}"/>
            </c:ext>
          </c:extLst>
        </c:ser>
        <c:dLbls>
          <c:showLegendKey val="0"/>
          <c:showVal val="1"/>
          <c:showCatName val="0"/>
          <c:showSerName val="0"/>
          <c:showPercent val="0"/>
          <c:showBubbleSize val="0"/>
        </c:dLbls>
        <c:gapWidth val="84"/>
        <c:gapDepth val="53"/>
        <c:shape val="box"/>
        <c:axId val="1998053040"/>
        <c:axId val="1997933536"/>
        <c:axId val="1996607472"/>
      </c:bar3DChart>
      <c:catAx>
        <c:axId val="19980530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1997933536"/>
        <c:crosses val="autoZero"/>
        <c:auto val="1"/>
        <c:lblAlgn val="ctr"/>
        <c:lblOffset val="100"/>
        <c:noMultiLvlLbl val="0"/>
      </c:catAx>
      <c:valAx>
        <c:axId val="1997933536"/>
        <c:scaling>
          <c:orientation val="minMax"/>
        </c:scaling>
        <c:delete val="1"/>
        <c:axPos val="l"/>
        <c:numFmt formatCode="General" sourceLinked="1"/>
        <c:majorTickMark val="out"/>
        <c:minorTickMark val="none"/>
        <c:tickLblPos val="nextTo"/>
        <c:crossAx val="1998053040"/>
        <c:crosses val="autoZero"/>
        <c:crossBetween val="between"/>
      </c:valAx>
      <c:serAx>
        <c:axId val="199660747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crossAx val="1997933536"/>
        <c:crosses val="autoZero"/>
      </c:ser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round/>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c:f>
              <c:strCache>
                <c:ptCount val="1"/>
                <c:pt idx="0">
                  <c:v>Iterative deepening</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1197" b="1" i="0" u="sng"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Foglio1!$A$2:$A$7</c:f>
              <c:strCache>
                <c:ptCount val="6"/>
                <c:pt idx="0">
                  <c:v>Big size few walls</c:v>
                </c:pt>
                <c:pt idx="1">
                  <c:v>Big size more walls</c:v>
                </c:pt>
                <c:pt idx="2">
                  <c:v>Little size few walls</c:v>
                </c:pt>
                <c:pt idx="3">
                  <c:v>Little size more walls</c:v>
                </c:pt>
                <c:pt idx="4">
                  <c:v>Example</c:v>
                </c:pt>
                <c:pt idx="5">
                  <c:v>Multiple portal no obstacle</c:v>
                </c:pt>
              </c:strCache>
            </c:strRef>
          </c:cat>
          <c:val>
            <c:numRef>
              <c:f>Foglio1!$B$2:$B$7</c:f>
              <c:numCache>
                <c:formatCode>General</c:formatCode>
                <c:ptCount val="6"/>
                <c:pt idx="0">
                  <c:v>49.99</c:v>
                </c:pt>
                <c:pt idx="1">
                  <c:v>160.46</c:v>
                </c:pt>
                <c:pt idx="2">
                  <c:v>1.56</c:v>
                </c:pt>
                <c:pt idx="3">
                  <c:v>10.25</c:v>
                </c:pt>
                <c:pt idx="4">
                  <c:v>35.340000000000003</c:v>
                </c:pt>
                <c:pt idx="5">
                  <c:v>0.06</c:v>
                </c:pt>
              </c:numCache>
            </c:numRef>
          </c:val>
          <c:extLst>
            <c:ext xmlns:c16="http://schemas.microsoft.com/office/drawing/2014/chart" uri="{C3380CC4-5D6E-409C-BE32-E72D297353CC}">
              <c16:uniqueId val="{00000000-5235-7F44-949A-14B56391327F}"/>
            </c:ext>
          </c:extLst>
        </c:ser>
        <c:ser>
          <c:idx val="1"/>
          <c:order val="1"/>
          <c:tx>
            <c:strRef>
              <c:f>Foglio1!$C$1</c:f>
              <c:strCache>
                <c:ptCount val="1"/>
                <c:pt idx="0">
                  <c:v>A*</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1197" b="1" i="0" u="sng"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Foglio1!$A$2:$A$7</c:f>
              <c:strCache>
                <c:ptCount val="6"/>
                <c:pt idx="0">
                  <c:v>Big size few walls</c:v>
                </c:pt>
                <c:pt idx="1">
                  <c:v>Big size more walls</c:v>
                </c:pt>
                <c:pt idx="2">
                  <c:v>Little size few walls</c:v>
                </c:pt>
                <c:pt idx="3">
                  <c:v>Little size more walls</c:v>
                </c:pt>
                <c:pt idx="4">
                  <c:v>Example</c:v>
                </c:pt>
                <c:pt idx="5">
                  <c:v>Multiple portal no obstacle</c:v>
                </c:pt>
              </c:strCache>
            </c:strRef>
          </c:cat>
          <c:val>
            <c:numRef>
              <c:f>Foglio1!$C$2:$C$7</c:f>
              <c:numCache>
                <c:formatCode>General</c:formatCode>
                <c:ptCount val="6"/>
                <c:pt idx="0">
                  <c:v>0.15</c:v>
                </c:pt>
                <c:pt idx="1">
                  <c:v>0.1</c:v>
                </c:pt>
                <c:pt idx="2">
                  <c:v>0.61</c:v>
                </c:pt>
                <c:pt idx="3">
                  <c:v>0.18</c:v>
                </c:pt>
                <c:pt idx="4">
                  <c:v>0.36</c:v>
                </c:pt>
                <c:pt idx="5">
                  <c:v>0.1</c:v>
                </c:pt>
              </c:numCache>
            </c:numRef>
          </c:val>
          <c:extLst>
            <c:ext xmlns:c16="http://schemas.microsoft.com/office/drawing/2014/chart" uri="{C3380CC4-5D6E-409C-BE32-E72D297353CC}">
              <c16:uniqueId val="{00000001-5235-7F44-949A-14B56391327F}"/>
            </c:ext>
          </c:extLst>
        </c:ser>
        <c:dLbls>
          <c:showLegendKey val="0"/>
          <c:showVal val="1"/>
          <c:showCatName val="0"/>
          <c:showSerName val="0"/>
          <c:showPercent val="0"/>
          <c:showBubbleSize val="0"/>
        </c:dLbls>
        <c:gapWidth val="84"/>
        <c:gapDepth val="53"/>
        <c:shape val="box"/>
        <c:axId val="1998053040"/>
        <c:axId val="1997933536"/>
        <c:axId val="1996607472"/>
      </c:bar3DChart>
      <c:catAx>
        <c:axId val="19980530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sng" strike="noStrike" kern="1200" baseline="0">
                <a:solidFill>
                  <a:schemeClr val="lt1">
                    <a:lumMod val="75000"/>
                  </a:schemeClr>
                </a:solidFill>
                <a:latin typeface="+mn-lt"/>
                <a:ea typeface="+mn-ea"/>
                <a:cs typeface="+mn-cs"/>
              </a:defRPr>
            </a:pPr>
            <a:endParaRPr lang="it-IT"/>
          </a:p>
        </c:txPr>
        <c:crossAx val="1997933536"/>
        <c:crosses val="autoZero"/>
        <c:auto val="1"/>
        <c:lblAlgn val="ctr"/>
        <c:lblOffset val="100"/>
        <c:noMultiLvlLbl val="0"/>
      </c:catAx>
      <c:valAx>
        <c:axId val="1997933536"/>
        <c:scaling>
          <c:orientation val="minMax"/>
        </c:scaling>
        <c:delete val="1"/>
        <c:axPos val="l"/>
        <c:numFmt formatCode="General" sourceLinked="1"/>
        <c:majorTickMark val="out"/>
        <c:minorTickMark val="none"/>
        <c:tickLblPos val="nextTo"/>
        <c:crossAx val="1998053040"/>
        <c:crosses val="autoZero"/>
        <c:crossBetween val="between"/>
      </c:valAx>
      <c:serAx>
        <c:axId val="199660747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sng" strike="noStrike" kern="1200" baseline="0">
                <a:solidFill>
                  <a:schemeClr val="lt1">
                    <a:lumMod val="75000"/>
                  </a:schemeClr>
                </a:solidFill>
                <a:latin typeface="+mn-lt"/>
                <a:ea typeface="+mn-ea"/>
                <a:cs typeface="+mn-cs"/>
              </a:defRPr>
            </a:pPr>
            <a:endParaRPr lang="it-IT"/>
          </a:p>
        </c:txPr>
        <c:crossAx val="1997933536"/>
        <c:crosses val="autoZero"/>
      </c:ser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sng"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round/>
    </a:ln>
    <a:effectLst/>
  </c:spPr>
  <c:txPr>
    <a:bodyPr/>
    <a:lstStyle/>
    <a:p>
      <a:pPr>
        <a:defRPr u="sng"/>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B9DBA-FFAB-40C6-B8DC-FC4FF288889F}"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016240-141E-4E53-A829-423B3690F954}">
      <dgm:prSet/>
      <dgm:spPr/>
      <dgm:t>
        <a:bodyPr/>
        <a:lstStyle/>
        <a:p>
          <a:pPr>
            <a:defRPr b="1"/>
          </a:pPr>
          <a:r>
            <a:rPr lang="it-IT" baseline="0" dirty="0"/>
            <a:t>Labirinto</a:t>
          </a:r>
          <a:endParaRPr lang="en-US" dirty="0"/>
        </a:p>
      </dgm:t>
    </dgm:pt>
    <dgm:pt modelId="{864B883A-45B5-42CA-8847-27DCB0AA9698}" type="parTrans" cxnId="{B3D9200B-7D4E-4D15-B968-6F445F701ABA}">
      <dgm:prSet/>
      <dgm:spPr/>
      <dgm:t>
        <a:bodyPr/>
        <a:lstStyle/>
        <a:p>
          <a:endParaRPr lang="en-US"/>
        </a:p>
      </dgm:t>
    </dgm:pt>
    <dgm:pt modelId="{52DF8ECC-D915-451C-88BF-8C7140367801}" type="sibTrans" cxnId="{B3D9200B-7D4E-4D15-B968-6F445F701ABA}">
      <dgm:prSet/>
      <dgm:spPr/>
      <dgm:t>
        <a:bodyPr/>
        <a:lstStyle/>
        <a:p>
          <a:endParaRPr lang="en-US"/>
        </a:p>
      </dgm:t>
    </dgm:pt>
    <dgm:pt modelId="{B355F736-54B8-42AF-9F76-EC0D8E629EF7}">
      <dgm:prSet/>
      <dgm:spPr/>
      <dgm:t>
        <a:bodyPr/>
        <a:lstStyle/>
        <a:p>
          <a:r>
            <a:rPr lang="it-IT" baseline="0" dirty="0"/>
            <a:t>Gioco di base</a:t>
          </a:r>
          <a:endParaRPr lang="en-US" dirty="0"/>
        </a:p>
      </dgm:t>
    </dgm:pt>
    <dgm:pt modelId="{93EE5DE2-15E4-4E85-A661-CFEA08D01CCE}" type="parTrans" cxnId="{097B660E-CA72-429A-A06D-29E913DC2802}">
      <dgm:prSet/>
      <dgm:spPr/>
      <dgm:t>
        <a:bodyPr/>
        <a:lstStyle/>
        <a:p>
          <a:endParaRPr lang="en-US"/>
        </a:p>
      </dgm:t>
    </dgm:pt>
    <dgm:pt modelId="{71108F05-CB82-415A-9926-DE2DFDD5F6B4}" type="sibTrans" cxnId="{097B660E-CA72-429A-A06D-29E913DC2802}">
      <dgm:prSet/>
      <dgm:spPr/>
      <dgm:t>
        <a:bodyPr/>
        <a:lstStyle/>
        <a:p>
          <a:endParaRPr lang="en-US"/>
        </a:p>
      </dgm:t>
    </dgm:pt>
    <dgm:pt modelId="{26BDB15E-FE2B-47F1-9994-B041F2CAAB40}">
      <dgm:prSet/>
      <dgm:spPr/>
      <dgm:t>
        <a:bodyPr/>
        <a:lstStyle/>
        <a:p>
          <a:r>
            <a:rPr lang="it-IT" baseline="0" dirty="0"/>
            <a:t>Gioco del Mostriciattolo</a:t>
          </a:r>
          <a:endParaRPr lang="en-US" dirty="0"/>
        </a:p>
      </dgm:t>
    </dgm:pt>
    <dgm:pt modelId="{5AE5AE85-9856-4790-9259-C935EC8B01F5}" type="parTrans" cxnId="{8CB3C047-5618-411C-A16E-39C9F228E3A3}">
      <dgm:prSet/>
      <dgm:spPr/>
      <dgm:t>
        <a:bodyPr/>
        <a:lstStyle/>
        <a:p>
          <a:endParaRPr lang="en-US"/>
        </a:p>
      </dgm:t>
    </dgm:pt>
    <dgm:pt modelId="{F13532D7-3698-46EB-A30A-9071EE984B31}" type="sibTrans" cxnId="{8CB3C047-5618-411C-A16E-39C9F228E3A3}">
      <dgm:prSet/>
      <dgm:spPr/>
      <dgm:t>
        <a:bodyPr/>
        <a:lstStyle/>
        <a:p>
          <a:endParaRPr lang="en-US"/>
        </a:p>
      </dgm:t>
    </dgm:pt>
    <dgm:pt modelId="{A6140958-5DE6-41BA-8906-40A7CD7919A3}">
      <dgm:prSet/>
      <dgm:spPr/>
      <dgm:t>
        <a:bodyPr/>
        <a:lstStyle/>
        <a:p>
          <a:pPr>
            <a:defRPr b="1"/>
          </a:pPr>
          <a:r>
            <a:rPr lang="it-IT" baseline="0" dirty="0"/>
            <a:t>Calendario di calcio</a:t>
          </a:r>
          <a:endParaRPr lang="en-US" dirty="0"/>
        </a:p>
      </dgm:t>
    </dgm:pt>
    <dgm:pt modelId="{0F767888-532D-48C8-AB39-9AB94DE7AC55}" type="parTrans" cxnId="{D9849AAD-1F93-4024-8BA5-1E0734A30F60}">
      <dgm:prSet/>
      <dgm:spPr/>
      <dgm:t>
        <a:bodyPr/>
        <a:lstStyle/>
        <a:p>
          <a:endParaRPr lang="en-US"/>
        </a:p>
      </dgm:t>
    </dgm:pt>
    <dgm:pt modelId="{24FEEACF-4A51-451C-92BE-5F04FD57A57D}" type="sibTrans" cxnId="{D9849AAD-1F93-4024-8BA5-1E0734A30F60}">
      <dgm:prSet/>
      <dgm:spPr/>
      <dgm:t>
        <a:bodyPr/>
        <a:lstStyle/>
        <a:p>
          <a:endParaRPr lang="en-US"/>
        </a:p>
      </dgm:t>
    </dgm:pt>
    <dgm:pt modelId="{1EB2CF29-6A8B-46BE-80A4-565204B193E3}" type="pres">
      <dgm:prSet presAssocID="{747B9DBA-FFAB-40C6-B8DC-FC4FF288889F}" presName="root" presStyleCnt="0">
        <dgm:presLayoutVars>
          <dgm:dir/>
          <dgm:resizeHandles val="exact"/>
        </dgm:presLayoutVars>
      </dgm:prSet>
      <dgm:spPr/>
    </dgm:pt>
    <dgm:pt modelId="{4E0C6040-758A-4145-AD65-139185ECA839}" type="pres">
      <dgm:prSet presAssocID="{30016240-141E-4E53-A829-423B3690F954}" presName="compNode" presStyleCnt="0"/>
      <dgm:spPr/>
    </dgm:pt>
    <dgm:pt modelId="{8E785693-AFC1-400C-89DD-DBCF752A8143}" type="pres">
      <dgm:prSet presAssocID="{30016240-141E-4E53-A829-423B3690F9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a:ext>
      </dgm:extLst>
    </dgm:pt>
    <dgm:pt modelId="{B9DD4535-88AD-4A95-A2E2-3C23ACE4B045}" type="pres">
      <dgm:prSet presAssocID="{30016240-141E-4E53-A829-423B3690F954}" presName="iconSpace" presStyleCnt="0"/>
      <dgm:spPr/>
    </dgm:pt>
    <dgm:pt modelId="{7FB45221-A258-46A5-A3CF-6031A3BB5904}" type="pres">
      <dgm:prSet presAssocID="{30016240-141E-4E53-A829-423B3690F954}" presName="parTx" presStyleLbl="revTx" presStyleIdx="0" presStyleCnt="4">
        <dgm:presLayoutVars>
          <dgm:chMax val="0"/>
          <dgm:chPref val="0"/>
        </dgm:presLayoutVars>
      </dgm:prSet>
      <dgm:spPr/>
    </dgm:pt>
    <dgm:pt modelId="{140EFBAB-0D8F-4EDD-8C90-1A7AC2FCC5D2}" type="pres">
      <dgm:prSet presAssocID="{30016240-141E-4E53-A829-423B3690F954}" presName="txSpace" presStyleCnt="0"/>
      <dgm:spPr/>
    </dgm:pt>
    <dgm:pt modelId="{9793A4FD-9A63-45F2-BEDB-AD56277E8C51}" type="pres">
      <dgm:prSet presAssocID="{30016240-141E-4E53-A829-423B3690F954}" presName="desTx" presStyleLbl="revTx" presStyleIdx="1" presStyleCnt="4">
        <dgm:presLayoutVars/>
      </dgm:prSet>
      <dgm:spPr/>
    </dgm:pt>
    <dgm:pt modelId="{1B8BF096-851F-44FF-B31F-A066CD01DC5C}" type="pres">
      <dgm:prSet presAssocID="{52DF8ECC-D915-451C-88BF-8C7140367801}" presName="sibTrans" presStyleCnt="0"/>
      <dgm:spPr/>
    </dgm:pt>
    <dgm:pt modelId="{D4FAE884-6A05-44A4-A18B-91CCB62D4913}" type="pres">
      <dgm:prSet presAssocID="{A6140958-5DE6-41BA-8906-40A7CD7919A3}" presName="compNode" presStyleCnt="0"/>
      <dgm:spPr/>
    </dgm:pt>
    <dgm:pt modelId="{3AD0A056-F3C0-4926-840B-C8FC96DE0EB9}" type="pres">
      <dgm:prSet presAssocID="{A6140958-5DE6-41BA-8906-40A7CD7919A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la da calcio"/>
        </a:ext>
      </dgm:extLst>
    </dgm:pt>
    <dgm:pt modelId="{3B259275-E457-4EE8-95DC-4927D50CE4CC}" type="pres">
      <dgm:prSet presAssocID="{A6140958-5DE6-41BA-8906-40A7CD7919A3}" presName="iconSpace" presStyleCnt="0"/>
      <dgm:spPr/>
    </dgm:pt>
    <dgm:pt modelId="{B0F7AD29-9F05-4791-B5A3-EC7CC908CC28}" type="pres">
      <dgm:prSet presAssocID="{A6140958-5DE6-41BA-8906-40A7CD7919A3}" presName="parTx" presStyleLbl="revTx" presStyleIdx="2" presStyleCnt="4">
        <dgm:presLayoutVars>
          <dgm:chMax val="0"/>
          <dgm:chPref val="0"/>
        </dgm:presLayoutVars>
      </dgm:prSet>
      <dgm:spPr/>
    </dgm:pt>
    <dgm:pt modelId="{3887361A-082D-466D-A8E5-453D52C13A4C}" type="pres">
      <dgm:prSet presAssocID="{A6140958-5DE6-41BA-8906-40A7CD7919A3}" presName="txSpace" presStyleCnt="0"/>
      <dgm:spPr/>
    </dgm:pt>
    <dgm:pt modelId="{EB01C6E1-0E32-481A-B6A3-46BBC820A697}" type="pres">
      <dgm:prSet presAssocID="{A6140958-5DE6-41BA-8906-40A7CD7919A3}" presName="desTx" presStyleLbl="revTx" presStyleIdx="3" presStyleCnt="4">
        <dgm:presLayoutVars/>
      </dgm:prSet>
      <dgm:spPr/>
    </dgm:pt>
  </dgm:ptLst>
  <dgm:cxnLst>
    <dgm:cxn modelId="{B3D9200B-7D4E-4D15-B968-6F445F701ABA}" srcId="{747B9DBA-FFAB-40C6-B8DC-FC4FF288889F}" destId="{30016240-141E-4E53-A829-423B3690F954}" srcOrd="0" destOrd="0" parTransId="{864B883A-45B5-42CA-8847-27DCB0AA9698}" sibTransId="{52DF8ECC-D915-451C-88BF-8C7140367801}"/>
    <dgm:cxn modelId="{097B660E-CA72-429A-A06D-29E913DC2802}" srcId="{30016240-141E-4E53-A829-423B3690F954}" destId="{B355F736-54B8-42AF-9F76-EC0D8E629EF7}" srcOrd="0" destOrd="0" parTransId="{93EE5DE2-15E4-4E85-A661-CFEA08D01CCE}" sibTransId="{71108F05-CB82-415A-9926-DE2DFDD5F6B4}"/>
    <dgm:cxn modelId="{DE8D2767-67E2-4AC4-A995-7F9F523FF71D}" type="presOf" srcId="{747B9DBA-FFAB-40C6-B8DC-FC4FF288889F}" destId="{1EB2CF29-6A8B-46BE-80A4-565204B193E3}" srcOrd="0" destOrd="0" presId="urn:microsoft.com/office/officeart/2018/5/layout/CenteredIconLabelDescriptionList"/>
    <dgm:cxn modelId="{8CB3C047-5618-411C-A16E-39C9F228E3A3}" srcId="{30016240-141E-4E53-A829-423B3690F954}" destId="{26BDB15E-FE2B-47F1-9994-B041F2CAAB40}" srcOrd="1" destOrd="0" parTransId="{5AE5AE85-9856-4790-9259-C935EC8B01F5}" sibTransId="{F13532D7-3698-46EB-A30A-9071EE984B31}"/>
    <dgm:cxn modelId="{715A0772-85AB-44C8-AD80-C67C6FDEBA27}" type="presOf" srcId="{26BDB15E-FE2B-47F1-9994-B041F2CAAB40}" destId="{9793A4FD-9A63-45F2-BEDB-AD56277E8C51}" srcOrd="0" destOrd="1" presId="urn:microsoft.com/office/officeart/2018/5/layout/CenteredIconLabelDescriptionList"/>
    <dgm:cxn modelId="{1D5DF78B-C5C6-4F23-991F-9333889C677B}" type="presOf" srcId="{B355F736-54B8-42AF-9F76-EC0D8E629EF7}" destId="{9793A4FD-9A63-45F2-BEDB-AD56277E8C51}" srcOrd="0" destOrd="0" presId="urn:microsoft.com/office/officeart/2018/5/layout/CenteredIconLabelDescriptionList"/>
    <dgm:cxn modelId="{AF504B9F-8135-4996-A856-9B5F79B1DE43}" type="presOf" srcId="{A6140958-5DE6-41BA-8906-40A7CD7919A3}" destId="{B0F7AD29-9F05-4791-B5A3-EC7CC908CC28}" srcOrd="0" destOrd="0" presId="urn:microsoft.com/office/officeart/2018/5/layout/CenteredIconLabelDescriptionList"/>
    <dgm:cxn modelId="{9FD633AA-3258-4419-B19B-0704095DBC7A}" type="presOf" srcId="{30016240-141E-4E53-A829-423B3690F954}" destId="{7FB45221-A258-46A5-A3CF-6031A3BB5904}" srcOrd="0" destOrd="0" presId="urn:microsoft.com/office/officeart/2018/5/layout/CenteredIconLabelDescriptionList"/>
    <dgm:cxn modelId="{D9849AAD-1F93-4024-8BA5-1E0734A30F60}" srcId="{747B9DBA-FFAB-40C6-B8DC-FC4FF288889F}" destId="{A6140958-5DE6-41BA-8906-40A7CD7919A3}" srcOrd="1" destOrd="0" parTransId="{0F767888-532D-48C8-AB39-9AB94DE7AC55}" sibTransId="{24FEEACF-4A51-451C-92BE-5F04FD57A57D}"/>
    <dgm:cxn modelId="{2378D7D2-FE29-4583-B5B3-BA2063378D9F}" type="presParOf" srcId="{1EB2CF29-6A8B-46BE-80A4-565204B193E3}" destId="{4E0C6040-758A-4145-AD65-139185ECA839}" srcOrd="0" destOrd="0" presId="urn:microsoft.com/office/officeart/2018/5/layout/CenteredIconLabelDescriptionList"/>
    <dgm:cxn modelId="{8DAFCFED-E4E5-42CA-BA7E-C83AFBDCB282}" type="presParOf" srcId="{4E0C6040-758A-4145-AD65-139185ECA839}" destId="{8E785693-AFC1-400C-89DD-DBCF752A8143}" srcOrd="0" destOrd="0" presId="urn:microsoft.com/office/officeart/2018/5/layout/CenteredIconLabelDescriptionList"/>
    <dgm:cxn modelId="{0F33DB58-317F-494C-A320-DC9C3F30BE1C}" type="presParOf" srcId="{4E0C6040-758A-4145-AD65-139185ECA839}" destId="{B9DD4535-88AD-4A95-A2E2-3C23ACE4B045}" srcOrd="1" destOrd="0" presId="urn:microsoft.com/office/officeart/2018/5/layout/CenteredIconLabelDescriptionList"/>
    <dgm:cxn modelId="{8C82BA50-D250-4B4D-B716-F17C54825079}" type="presParOf" srcId="{4E0C6040-758A-4145-AD65-139185ECA839}" destId="{7FB45221-A258-46A5-A3CF-6031A3BB5904}" srcOrd="2" destOrd="0" presId="urn:microsoft.com/office/officeart/2018/5/layout/CenteredIconLabelDescriptionList"/>
    <dgm:cxn modelId="{A60A14CD-70A7-475C-94BD-4D881EA21F56}" type="presParOf" srcId="{4E0C6040-758A-4145-AD65-139185ECA839}" destId="{140EFBAB-0D8F-4EDD-8C90-1A7AC2FCC5D2}" srcOrd="3" destOrd="0" presId="urn:microsoft.com/office/officeart/2018/5/layout/CenteredIconLabelDescriptionList"/>
    <dgm:cxn modelId="{DA29F9EB-2927-49BB-8CB3-FD37F4EA2C4A}" type="presParOf" srcId="{4E0C6040-758A-4145-AD65-139185ECA839}" destId="{9793A4FD-9A63-45F2-BEDB-AD56277E8C51}" srcOrd="4" destOrd="0" presId="urn:microsoft.com/office/officeart/2018/5/layout/CenteredIconLabelDescriptionList"/>
    <dgm:cxn modelId="{B2925541-9D2C-415E-940C-57C98D3F155E}" type="presParOf" srcId="{1EB2CF29-6A8B-46BE-80A4-565204B193E3}" destId="{1B8BF096-851F-44FF-B31F-A066CD01DC5C}" srcOrd="1" destOrd="0" presId="urn:microsoft.com/office/officeart/2018/5/layout/CenteredIconLabelDescriptionList"/>
    <dgm:cxn modelId="{DB5FB97F-604F-416A-81FB-FCA6731D3F99}" type="presParOf" srcId="{1EB2CF29-6A8B-46BE-80A4-565204B193E3}" destId="{D4FAE884-6A05-44A4-A18B-91CCB62D4913}" srcOrd="2" destOrd="0" presId="urn:microsoft.com/office/officeart/2018/5/layout/CenteredIconLabelDescriptionList"/>
    <dgm:cxn modelId="{A30D2640-9BE4-4362-883A-695DD7069600}" type="presParOf" srcId="{D4FAE884-6A05-44A4-A18B-91CCB62D4913}" destId="{3AD0A056-F3C0-4926-840B-C8FC96DE0EB9}" srcOrd="0" destOrd="0" presId="urn:microsoft.com/office/officeart/2018/5/layout/CenteredIconLabelDescriptionList"/>
    <dgm:cxn modelId="{3DAB43D8-25CD-4FA8-8CC5-88F1E9533905}" type="presParOf" srcId="{D4FAE884-6A05-44A4-A18B-91CCB62D4913}" destId="{3B259275-E457-4EE8-95DC-4927D50CE4CC}" srcOrd="1" destOrd="0" presId="urn:microsoft.com/office/officeart/2018/5/layout/CenteredIconLabelDescriptionList"/>
    <dgm:cxn modelId="{4BFB69B7-7867-4485-8051-CBAE786E4BD0}" type="presParOf" srcId="{D4FAE884-6A05-44A4-A18B-91CCB62D4913}" destId="{B0F7AD29-9F05-4791-B5A3-EC7CC908CC28}" srcOrd="2" destOrd="0" presId="urn:microsoft.com/office/officeart/2018/5/layout/CenteredIconLabelDescriptionList"/>
    <dgm:cxn modelId="{26763576-0DE7-43A4-9D1F-F88A1D95B50E}" type="presParOf" srcId="{D4FAE884-6A05-44A4-A18B-91CCB62D4913}" destId="{3887361A-082D-466D-A8E5-453D52C13A4C}" srcOrd="3" destOrd="0" presId="urn:microsoft.com/office/officeart/2018/5/layout/CenteredIconLabelDescriptionList"/>
    <dgm:cxn modelId="{09AC4AF4-ECD2-4570-BAA1-B7D57F3893E0}" type="presParOf" srcId="{D4FAE884-6A05-44A4-A18B-91CCB62D4913}" destId="{EB01C6E1-0E32-481A-B6A3-46BBC820A69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85693-AFC1-400C-89DD-DBCF752A8143}">
      <dsp:nvSpPr>
        <dsp:cNvPr id="0" name=""/>
        <dsp:cNvSpPr/>
      </dsp:nvSpPr>
      <dsp:spPr>
        <a:xfrm>
          <a:off x="2070162" y="29527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45221-A258-46A5-A3CF-6031A3BB5904}">
      <dsp:nvSpPr>
        <dsp:cNvPr id="0" name=""/>
        <dsp:cNvSpPr/>
      </dsp:nvSpPr>
      <dsp:spPr>
        <a:xfrm>
          <a:off x="666162" y="19361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it-IT" sz="3400" kern="1200" baseline="0" dirty="0"/>
            <a:t>Labirinto</a:t>
          </a:r>
          <a:endParaRPr lang="en-US" sz="3400" kern="1200" dirty="0"/>
        </a:p>
      </dsp:txBody>
      <dsp:txXfrm>
        <a:off x="666162" y="1936151"/>
        <a:ext cx="4320000" cy="648000"/>
      </dsp:txXfrm>
    </dsp:sp>
    <dsp:sp modelId="{9793A4FD-9A63-45F2-BEDB-AD56277E8C51}">
      <dsp:nvSpPr>
        <dsp:cNvPr id="0" name=""/>
        <dsp:cNvSpPr/>
      </dsp:nvSpPr>
      <dsp:spPr>
        <a:xfrm>
          <a:off x="666162" y="2644095"/>
          <a:ext cx="4320000" cy="648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it-IT" sz="1900" kern="1200" baseline="0" dirty="0"/>
            <a:t>Gioco di base</a:t>
          </a:r>
          <a:endParaRPr lang="en-US" sz="1900" kern="1200" dirty="0"/>
        </a:p>
        <a:p>
          <a:pPr marL="0" lvl="0" indent="0" algn="ctr" defTabSz="844550">
            <a:lnSpc>
              <a:spcPct val="90000"/>
            </a:lnSpc>
            <a:spcBef>
              <a:spcPct val="0"/>
            </a:spcBef>
            <a:spcAft>
              <a:spcPct val="35000"/>
            </a:spcAft>
            <a:buNone/>
          </a:pPr>
          <a:r>
            <a:rPr lang="it-IT" sz="1900" kern="1200" baseline="0" dirty="0"/>
            <a:t>Gioco del Mostriciattolo</a:t>
          </a:r>
          <a:endParaRPr lang="en-US" sz="1900" kern="1200" dirty="0"/>
        </a:p>
      </dsp:txBody>
      <dsp:txXfrm>
        <a:off x="666162" y="2644095"/>
        <a:ext cx="4320000" cy="648383"/>
      </dsp:txXfrm>
    </dsp:sp>
    <dsp:sp modelId="{3AD0A056-F3C0-4926-840B-C8FC96DE0EB9}">
      <dsp:nvSpPr>
        <dsp:cNvPr id="0" name=""/>
        <dsp:cNvSpPr/>
      </dsp:nvSpPr>
      <dsp:spPr>
        <a:xfrm>
          <a:off x="7146162" y="29527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F7AD29-9F05-4791-B5A3-EC7CC908CC28}">
      <dsp:nvSpPr>
        <dsp:cNvPr id="0" name=""/>
        <dsp:cNvSpPr/>
      </dsp:nvSpPr>
      <dsp:spPr>
        <a:xfrm>
          <a:off x="5742162" y="19361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it-IT" sz="3400" kern="1200" baseline="0" dirty="0"/>
            <a:t>Calendario di calcio</a:t>
          </a:r>
          <a:endParaRPr lang="en-US" sz="3400" kern="1200" dirty="0"/>
        </a:p>
      </dsp:txBody>
      <dsp:txXfrm>
        <a:off x="5742162" y="1936151"/>
        <a:ext cx="4320000" cy="648000"/>
      </dsp:txXfrm>
    </dsp:sp>
    <dsp:sp modelId="{EB01C6E1-0E32-481A-B6A3-46BBC820A697}">
      <dsp:nvSpPr>
        <dsp:cNvPr id="0" name=""/>
        <dsp:cNvSpPr/>
      </dsp:nvSpPr>
      <dsp:spPr>
        <a:xfrm>
          <a:off x="5742162" y="2644095"/>
          <a:ext cx="4320000" cy="64838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D6CF8-3063-45AA-A5A2-71CA5FE3A145}" type="datetimeFigureOut">
              <a:rPr lang="it-IT" smtClean="0"/>
              <a:t>12/09/2024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9DF26-781B-4B99-845B-17C295F4F324}" type="slidenum">
              <a:rPr lang="it-IT" smtClean="0"/>
              <a:t>‹N›</a:t>
            </a:fld>
            <a:endParaRPr lang="it-IT"/>
          </a:p>
        </p:txBody>
      </p:sp>
    </p:spTree>
    <p:extLst>
      <p:ext uri="{BB962C8B-B14F-4D97-AF65-F5344CB8AC3E}">
        <p14:creationId xmlns:p14="http://schemas.microsoft.com/office/powerpoint/2010/main" val="230211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489DF26-781B-4B99-845B-17C295F4F324}" type="slidenum">
              <a:rPr lang="it-IT" smtClean="0"/>
              <a:t>17</a:t>
            </a:fld>
            <a:endParaRPr lang="it-IT"/>
          </a:p>
        </p:txBody>
      </p:sp>
    </p:spTree>
    <p:extLst>
      <p:ext uri="{BB962C8B-B14F-4D97-AF65-F5344CB8AC3E}">
        <p14:creationId xmlns:p14="http://schemas.microsoft.com/office/powerpoint/2010/main" val="372102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September 12,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62907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September 12,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17573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September 12,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2137067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September 12,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01629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September 12,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4738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September 12,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84776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September 12,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72333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September 12,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136525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September 12,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13562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September 12,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244671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September 12,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27461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September 12,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‹N›</a:t>
            </a:fld>
            <a:endParaRPr lang="en-US" dirty="0"/>
          </a:p>
        </p:txBody>
      </p:sp>
    </p:spTree>
    <p:extLst>
      <p:ext uri="{BB962C8B-B14F-4D97-AF65-F5344CB8AC3E}">
        <p14:creationId xmlns:p14="http://schemas.microsoft.com/office/powerpoint/2010/main" val="372899297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C7F55EC-4374-9B33-79FB-374DB7D72F4C}"/>
              </a:ext>
            </a:extLst>
          </p:cNvPr>
          <p:cNvSpPr>
            <a:spLocks noGrp="1"/>
          </p:cNvSpPr>
          <p:nvPr>
            <p:ph type="ctrTitle"/>
          </p:nvPr>
        </p:nvSpPr>
        <p:spPr>
          <a:xfrm>
            <a:off x="720000" y="720000"/>
            <a:ext cx="5015638" cy="2804400"/>
          </a:xfrm>
        </p:spPr>
        <p:txBody>
          <a:bodyPr>
            <a:normAutofit/>
          </a:bodyPr>
          <a:lstStyle/>
          <a:p>
            <a:r>
              <a:rPr lang="it-IT" dirty="0"/>
              <a:t>Progetto Intelligenza Artificiale e Laboratorio 2023/2024</a:t>
            </a:r>
          </a:p>
        </p:txBody>
      </p:sp>
      <p:sp>
        <p:nvSpPr>
          <p:cNvPr id="3" name="Sottotitolo 2">
            <a:extLst>
              <a:ext uri="{FF2B5EF4-FFF2-40B4-BE49-F238E27FC236}">
                <a16:creationId xmlns:a16="http://schemas.microsoft.com/office/drawing/2014/main" id="{4FF9592E-1874-B409-79C8-BC3BC9071E53}"/>
              </a:ext>
            </a:extLst>
          </p:cNvPr>
          <p:cNvSpPr>
            <a:spLocks noGrp="1"/>
          </p:cNvSpPr>
          <p:nvPr>
            <p:ph type="subTitle" idx="1"/>
          </p:nvPr>
        </p:nvSpPr>
        <p:spPr>
          <a:xfrm>
            <a:off x="720000" y="3830399"/>
            <a:ext cx="5015638" cy="1936800"/>
          </a:xfrm>
        </p:spPr>
        <p:txBody>
          <a:bodyPr>
            <a:normAutofit/>
          </a:bodyPr>
          <a:lstStyle/>
          <a:p>
            <a:r>
              <a:rPr lang="it-IT" sz="2400" dirty="0"/>
              <a:t>Magrì Daniela</a:t>
            </a:r>
          </a:p>
          <a:p>
            <a:r>
              <a:rPr lang="it-IT" sz="2400" dirty="0"/>
              <a:t>Scicolone Alessandro</a:t>
            </a:r>
          </a:p>
          <a:p>
            <a:r>
              <a:rPr lang="it-IT" sz="2400" dirty="0"/>
              <a:t>Reineri Patric</a:t>
            </a:r>
          </a:p>
          <a:p>
            <a:endParaRPr lang="it-IT" dirty="0"/>
          </a:p>
        </p:txBody>
      </p:sp>
      <p:pic>
        <p:nvPicPr>
          <p:cNvPr id="4" name="Picture 3">
            <a:extLst>
              <a:ext uri="{FF2B5EF4-FFF2-40B4-BE49-F238E27FC236}">
                <a16:creationId xmlns:a16="http://schemas.microsoft.com/office/drawing/2014/main" id="{7D4FDF4A-31B0-3972-03FA-A0A54685DECA}"/>
              </a:ext>
            </a:extLst>
          </p:cNvPr>
          <p:cNvPicPr>
            <a:picLocks noChangeAspect="1"/>
          </p:cNvPicPr>
          <p:nvPr/>
        </p:nvPicPr>
        <p:blipFill>
          <a:blip r:embed="rId2"/>
          <a:srcRect l="44026" r="10972" b="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801995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example</a:t>
            </a:r>
          </a:p>
        </p:txBody>
      </p:sp>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5" name="Immagine 4">
            <a:extLst>
              <a:ext uri="{FF2B5EF4-FFF2-40B4-BE49-F238E27FC236}">
                <a16:creationId xmlns:a16="http://schemas.microsoft.com/office/drawing/2014/main" id="{E985ACA2-AA05-D26F-7B94-877C8104585C}"/>
              </a:ext>
            </a:extLst>
          </p:cNvPr>
          <p:cNvPicPr>
            <a:picLocks noChangeAspect="1"/>
          </p:cNvPicPr>
          <p:nvPr/>
        </p:nvPicPr>
        <p:blipFill>
          <a:blip r:embed="rId2"/>
          <a:stretch>
            <a:fillRect/>
          </a:stretch>
        </p:blipFill>
        <p:spPr>
          <a:xfrm>
            <a:off x="8025379" y="711371"/>
            <a:ext cx="2541909" cy="2553787"/>
          </a:xfrm>
          <a:prstGeom prst="rect">
            <a:avLst/>
          </a:prstGeom>
        </p:spPr>
      </p:pic>
      <p:pic>
        <p:nvPicPr>
          <p:cNvPr id="8" name="Immagine 7">
            <a:extLst>
              <a:ext uri="{FF2B5EF4-FFF2-40B4-BE49-F238E27FC236}">
                <a16:creationId xmlns:a16="http://schemas.microsoft.com/office/drawing/2014/main" id="{F572512A-2439-953E-F6C3-B3F07E8E2EDD}"/>
              </a:ext>
            </a:extLst>
          </p:cNvPr>
          <p:cNvPicPr>
            <a:picLocks noChangeAspect="1"/>
          </p:cNvPicPr>
          <p:nvPr/>
        </p:nvPicPr>
        <p:blipFill>
          <a:blip r:embed="rId3"/>
          <a:stretch>
            <a:fillRect/>
          </a:stretch>
        </p:blipFill>
        <p:spPr>
          <a:xfrm>
            <a:off x="8041286" y="3649094"/>
            <a:ext cx="2541909" cy="2561706"/>
          </a:xfrm>
          <a:prstGeom prst="rect">
            <a:avLst/>
          </a:prstGeom>
        </p:spPr>
      </p:pic>
      <p:pic>
        <p:nvPicPr>
          <p:cNvPr id="13" name="Immagine 12">
            <a:extLst>
              <a:ext uri="{FF2B5EF4-FFF2-40B4-BE49-F238E27FC236}">
                <a16:creationId xmlns:a16="http://schemas.microsoft.com/office/drawing/2014/main" id="{DC4AC990-041F-7F21-2806-6F0A63E52469}"/>
              </a:ext>
            </a:extLst>
          </p:cNvPr>
          <p:cNvPicPr>
            <a:picLocks noChangeAspect="1"/>
          </p:cNvPicPr>
          <p:nvPr/>
        </p:nvPicPr>
        <p:blipFill>
          <a:blip r:embed="rId4"/>
          <a:stretch>
            <a:fillRect/>
          </a:stretch>
        </p:blipFill>
        <p:spPr>
          <a:xfrm>
            <a:off x="300498" y="720462"/>
            <a:ext cx="2500836" cy="2524208"/>
          </a:xfrm>
          <a:prstGeom prst="rect">
            <a:avLst/>
          </a:prstGeom>
        </p:spPr>
      </p:pic>
      <p:pic>
        <p:nvPicPr>
          <p:cNvPr id="19" name="Immagine 18">
            <a:extLst>
              <a:ext uri="{FF2B5EF4-FFF2-40B4-BE49-F238E27FC236}">
                <a16:creationId xmlns:a16="http://schemas.microsoft.com/office/drawing/2014/main" id="{43B3C5CF-B548-7A25-91E2-568614916E2C}"/>
              </a:ext>
            </a:extLst>
          </p:cNvPr>
          <p:cNvPicPr>
            <a:picLocks noChangeAspect="1"/>
          </p:cNvPicPr>
          <p:nvPr/>
        </p:nvPicPr>
        <p:blipFill>
          <a:blip r:embed="rId5"/>
          <a:stretch>
            <a:fillRect/>
          </a:stretch>
        </p:blipFill>
        <p:spPr>
          <a:xfrm>
            <a:off x="3354908" y="711371"/>
            <a:ext cx="2492185" cy="2492185"/>
          </a:xfrm>
          <a:prstGeom prst="rect">
            <a:avLst/>
          </a:prstGeom>
        </p:spPr>
      </p:pic>
      <p:pic>
        <p:nvPicPr>
          <p:cNvPr id="26" name="Immagine 25">
            <a:extLst>
              <a:ext uri="{FF2B5EF4-FFF2-40B4-BE49-F238E27FC236}">
                <a16:creationId xmlns:a16="http://schemas.microsoft.com/office/drawing/2014/main" id="{1E4BA40D-4C1D-6157-146A-DF18E3405483}"/>
              </a:ext>
            </a:extLst>
          </p:cNvPr>
          <p:cNvPicPr>
            <a:picLocks noChangeAspect="1"/>
          </p:cNvPicPr>
          <p:nvPr/>
        </p:nvPicPr>
        <p:blipFill>
          <a:blip r:embed="rId6"/>
          <a:stretch>
            <a:fillRect/>
          </a:stretch>
        </p:blipFill>
        <p:spPr>
          <a:xfrm>
            <a:off x="294475" y="3713147"/>
            <a:ext cx="2500835" cy="2508614"/>
          </a:xfrm>
          <a:prstGeom prst="rect">
            <a:avLst/>
          </a:prstGeom>
        </p:spPr>
      </p:pic>
      <p:pic>
        <p:nvPicPr>
          <p:cNvPr id="28" name="Immagine 27">
            <a:extLst>
              <a:ext uri="{FF2B5EF4-FFF2-40B4-BE49-F238E27FC236}">
                <a16:creationId xmlns:a16="http://schemas.microsoft.com/office/drawing/2014/main" id="{5C1EFD9C-FFF5-3554-BD43-6A158525ED2E}"/>
              </a:ext>
            </a:extLst>
          </p:cNvPr>
          <p:cNvPicPr>
            <a:picLocks noChangeAspect="1"/>
          </p:cNvPicPr>
          <p:nvPr/>
        </p:nvPicPr>
        <p:blipFill>
          <a:blip r:embed="rId7"/>
          <a:stretch>
            <a:fillRect/>
          </a:stretch>
        </p:blipFill>
        <p:spPr>
          <a:xfrm>
            <a:off x="3354908" y="3719420"/>
            <a:ext cx="2492185" cy="2496067"/>
          </a:xfrm>
          <a:prstGeom prst="rect">
            <a:avLst/>
          </a:prstGeom>
        </p:spPr>
      </p:pic>
    </p:spTree>
    <p:extLst>
      <p:ext uri="{BB962C8B-B14F-4D97-AF65-F5344CB8AC3E}">
        <p14:creationId xmlns:p14="http://schemas.microsoft.com/office/powerpoint/2010/main" val="347155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little size few walls</a:t>
            </a:r>
          </a:p>
        </p:txBody>
      </p:sp>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5" name="Immagine 4">
            <a:extLst>
              <a:ext uri="{FF2B5EF4-FFF2-40B4-BE49-F238E27FC236}">
                <a16:creationId xmlns:a16="http://schemas.microsoft.com/office/drawing/2014/main" id="{7309FFAA-E4E2-7CED-DB6F-0C8B8640A560}"/>
              </a:ext>
            </a:extLst>
          </p:cNvPr>
          <p:cNvPicPr>
            <a:picLocks noChangeAspect="1"/>
          </p:cNvPicPr>
          <p:nvPr/>
        </p:nvPicPr>
        <p:blipFill>
          <a:blip r:embed="rId2"/>
          <a:stretch>
            <a:fillRect/>
          </a:stretch>
        </p:blipFill>
        <p:spPr>
          <a:xfrm>
            <a:off x="7995409" y="846113"/>
            <a:ext cx="2633663" cy="2300288"/>
          </a:xfrm>
          <a:prstGeom prst="rect">
            <a:avLst/>
          </a:prstGeom>
        </p:spPr>
      </p:pic>
      <p:pic>
        <p:nvPicPr>
          <p:cNvPr id="8" name="Immagine 7">
            <a:extLst>
              <a:ext uri="{FF2B5EF4-FFF2-40B4-BE49-F238E27FC236}">
                <a16:creationId xmlns:a16="http://schemas.microsoft.com/office/drawing/2014/main" id="{D6DFF834-94D6-2E17-19A3-BF2AC19E95D1}"/>
              </a:ext>
            </a:extLst>
          </p:cNvPr>
          <p:cNvPicPr>
            <a:picLocks noChangeAspect="1"/>
          </p:cNvPicPr>
          <p:nvPr/>
        </p:nvPicPr>
        <p:blipFill>
          <a:blip r:embed="rId3"/>
          <a:stretch>
            <a:fillRect/>
          </a:stretch>
        </p:blipFill>
        <p:spPr>
          <a:xfrm>
            <a:off x="8003210" y="3693607"/>
            <a:ext cx="2618060" cy="2300288"/>
          </a:xfrm>
          <a:prstGeom prst="rect">
            <a:avLst/>
          </a:prstGeom>
        </p:spPr>
      </p:pic>
      <p:pic>
        <p:nvPicPr>
          <p:cNvPr id="13" name="Immagine 12">
            <a:extLst>
              <a:ext uri="{FF2B5EF4-FFF2-40B4-BE49-F238E27FC236}">
                <a16:creationId xmlns:a16="http://schemas.microsoft.com/office/drawing/2014/main" id="{8EA37A92-A0F6-C5A3-4C81-331059B97EA6}"/>
              </a:ext>
            </a:extLst>
          </p:cNvPr>
          <p:cNvPicPr>
            <a:picLocks noChangeAspect="1"/>
          </p:cNvPicPr>
          <p:nvPr/>
        </p:nvPicPr>
        <p:blipFill>
          <a:blip r:embed="rId4"/>
          <a:stretch>
            <a:fillRect/>
          </a:stretch>
        </p:blipFill>
        <p:spPr>
          <a:xfrm>
            <a:off x="282917" y="879449"/>
            <a:ext cx="2598862" cy="2256412"/>
          </a:xfrm>
          <a:prstGeom prst="rect">
            <a:avLst/>
          </a:prstGeom>
        </p:spPr>
      </p:pic>
      <p:pic>
        <p:nvPicPr>
          <p:cNvPr id="19" name="Immagine 18">
            <a:extLst>
              <a:ext uri="{FF2B5EF4-FFF2-40B4-BE49-F238E27FC236}">
                <a16:creationId xmlns:a16="http://schemas.microsoft.com/office/drawing/2014/main" id="{B63C501C-9728-D15D-EFB2-0BE72937F7A3}"/>
              </a:ext>
            </a:extLst>
          </p:cNvPr>
          <p:cNvPicPr>
            <a:picLocks noChangeAspect="1"/>
          </p:cNvPicPr>
          <p:nvPr/>
        </p:nvPicPr>
        <p:blipFill>
          <a:blip r:embed="rId5"/>
          <a:stretch>
            <a:fillRect/>
          </a:stretch>
        </p:blipFill>
        <p:spPr>
          <a:xfrm>
            <a:off x="3323475" y="846113"/>
            <a:ext cx="2598862" cy="2269892"/>
          </a:xfrm>
          <a:prstGeom prst="rect">
            <a:avLst/>
          </a:prstGeom>
        </p:spPr>
      </p:pic>
      <p:pic>
        <p:nvPicPr>
          <p:cNvPr id="26" name="Immagine 25">
            <a:extLst>
              <a:ext uri="{FF2B5EF4-FFF2-40B4-BE49-F238E27FC236}">
                <a16:creationId xmlns:a16="http://schemas.microsoft.com/office/drawing/2014/main" id="{7BE211E1-CB5F-9B01-21DD-99A06375F75F}"/>
              </a:ext>
            </a:extLst>
          </p:cNvPr>
          <p:cNvPicPr>
            <a:picLocks noChangeAspect="1"/>
          </p:cNvPicPr>
          <p:nvPr/>
        </p:nvPicPr>
        <p:blipFill>
          <a:blip r:embed="rId6"/>
          <a:stretch>
            <a:fillRect/>
          </a:stretch>
        </p:blipFill>
        <p:spPr>
          <a:xfrm>
            <a:off x="289489" y="3796480"/>
            <a:ext cx="2592290" cy="2264744"/>
          </a:xfrm>
          <a:prstGeom prst="rect">
            <a:avLst/>
          </a:prstGeom>
        </p:spPr>
      </p:pic>
      <p:pic>
        <p:nvPicPr>
          <p:cNvPr id="28" name="Immagine 27">
            <a:extLst>
              <a:ext uri="{FF2B5EF4-FFF2-40B4-BE49-F238E27FC236}">
                <a16:creationId xmlns:a16="http://schemas.microsoft.com/office/drawing/2014/main" id="{28374C32-B74E-25CA-1376-233D3A89C000}"/>
              </a:ext>
            </a:extLst>
          </p:cNvPr>
          <p:cNvPicPr>
            <a:picLocks noChangeAspect="1"/>
          </p:cNvPicPr>
          <p:nvPr/>
        </p:nvPicPr>
        <p:blipFill>
          <a:blip r:embed="rId7"/>
          <a:stretch>
            <a:fillRect/>
          </a:stretch>
        </p:blipFill>
        <p:spPr>
          <a:xfrm>
            <a:off x="3304857" y="3796480"/>
            <a:ext cx="2592290" cy="2267666"/>
          </a:xfrm>
          <a:prstGeom prst="rect">
            <a:avLst/>
          </a:prstGeom>
        </p:spPr>
      </p:pic>
    </p:spTree>
    <p:extLst>
      <p:ext uri="{BB962C8B-B14F-4D97-AF65-F5344CB8AC3E}">
        <p14:creationId xmlns:p14="http://schemas.microsoft.com/office/powerpoint/2010/main" val="330815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little size more walls</a:t>
            </a:r>
          </a:p>
        </p:txBody>
      </p:sp>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4" name="Immagine 3">
            <a:extLst>
              <a:ext uri="{FF2B5EF4-FFF2-40B4-BE49-F238E27FC236}">
                <a16:creationId xmlns:a16="http://schemas.microsoft.com/office/drawing/2014/main" id="{4162E88B-DAB0-D838-0F11-BF63C4F20B1C}"/>
              </a:ext>
            </a:extLst>
          </p:cNvPr>
          <p:cNvPicPr>
            <a:picLocks noChangeAspect="1"/>
          </p:cNvPicPr>
          <p:nvPr/>
        </p:nvPicPr>
        <p:blipFill>
          <a:blip r:embed="rId2"/>
          <a:stretch>
            <a:fillRect/>
          </a:stretch>
        </p:blipFill>
        <p:spPr>
          <a:xfrm>
            <a:off x="8003210" y="830915"/>
            <a:ext cx="2618716" cy="2300288"/>
          </a:xfrm>
          <a:prstGeom prst="rect">
            <a:avLst/>
          </a:prstGeom>
        </p:spPr>
      </p:pic>
      <p:pic>
        <p:nvPicPr>
          <p:cNvPr id="7" name="Immagine 6">
            <a:extLst>
              <a:ext uri="{FF2B5EF4-FFF2-40B4-BE49-F238E27FC236}">
                <a16:creationId xmlns:a16="http://schemas.microsoft.com/office/drawing/2014/main" id="{AA1CA18F-B5E7-FD35-6A1D-48D168C4E0C6}"/>
              </a:ext>
            </a:extLst>
          </p:cNvPr>
          <p:cNvPicPr>
            <a:picLocks noChangeAspect="1"/>
          </p:cNvPicPr>
          <p:nvPr/>
        </p:nvPicPr>
        <p:blipFill>
          <a:blip r:embed="rId3"/>
          <a:stretch>
            <a:fillRect/>
          </a:stretch>
        </p:blipFill>
        <p:spPr>
          <a:xfrm>
            <a:off x="8003210" y="3708805"/>
            <a:ext cx="2623468" cy="2300287"/>
          </a:xfrm>
          <a:prstGeom prst="rect">
            <a:avLst/>
          </a:prstGeom>
        </p:spPr>
      </p:pic>
      <p:pic>
        <p:nvPicPr>
          <p:cNvPr id="12" name="Immagine 11">
            <a:extLst>
              <a:ext uri="{FF2B5EF4-FFF2-40B4-BE49-F238E27FC236}">
                <a16:creationId xmlns:a16="http://schemas.microsoft.com/office/drawing/2014/main" id="{93A5C750-5D58-A127-9162-515CBB4AD04C}"/>
              </a:ext>
            </a:extLst>
          </p:cNvPr>
          <p:cNvPicPr>
            <a:picLocks noChangeAspect="1"/>
          </p:cNvPicPr>
          <p:nvPr/>
        </p:nvPicPr>
        <p:blipFill>
          <a:blip r:embed="rId4"/>
          <a:stretch>
            <a:fillRect/>
          </a:stretch>
        </p:blipFill>
        <p:spPr>
          <a:xfrm>
            <a:off x="271183" y="830915"/>
            <a:ext cx="2628901" cy="2300288"/>
          </a:xfrm>
          <a:prstGeom prst="rect">
            <a:avLst/>
          </a:prstGeom>
        </p:spPr>
      </p:pic>
      <p:pic>
        <p:nvPicPr>
          <p:cNvPr id="15" name="Immagine 14">
            <a:extLst>
              <a:ext uri="{FF2B5EF4-FFF2-40B4-BE49-F238E27FC236}">
                <a16:creationId xmlns:a16="http://schemas.microsoft.com/office/drawing/2014/main" id="{3D607CAB-7B13-92AF-6C3B-D2D0FCF20EED}"/>
              </a:ext>
            </a:extLst>
          </p:cNvPr>
          <p:cNvPicPr>
            <a:picLocks noChangeAspect="1"/>
          </p:cNvPicPr>
          <p:nvPr/>
        </p:nvPicPr>
        <p:blipFill>
          <a:blip r:embed="rId5"/>
          <a:stretch>
            <a:fillRect/>
          </a:stretch>
        </p:blipFill>
        <p:spPr>
          <a:xfrm>
            <a:off x="3291803" y="830915"/>
            <a:ext cx="2618395" cy="2281609"/>
          </a:xfrm>
          <a:prstGeom prst="rect">
            <a:avLst/>
          </a:prstGeom>
        </p:spPr>
      </p:pic>
      <p:pic>
        <p:nvPicPr>
          <p:cNvPr id="24" name="Immagine 23">
            <a:extLst>
              <a:ext uri="{FF2B5EF4-FFF2-40B4-BE49-F238E27FC236}">
                <a16:creationId xmlns:a16="http://schemas.microsoft.com/office/drawing/2014/main" id="{1B144585-2C3C-8EF0-2742-C8F677509602}"/>
              </a:ext>
            </a:extLst>
          </p:cNvPr>
          <p:cNvPicPr>
            <a:picLocks noChangeAspect="1"/>
          </p:cNvPicPr>
          <p:nvPr/>
        </p:nvPicPr>
        <p:blipFill>
          <a:blip r:embed="rId6"/>
          <a:stretch>
            <a:fillRect/>
          </a:stretch>
        </p:blipFill>
        <p:spPr>
          <a:xfrm>
            <a:off x="271183" y="3793843"/>
            <a:ext cx="2606366" cy="2272939"/>
          </a:xfrm>
          <a:prstGeom prst="rect">
            <a:avLst/>
          </a:prstGeom>
        </p:spPr>
      </p:pic>
      <p:pic>
        <p:nvPicPr>
          <p:cNvPr id="27" name="Immagine 26">
            <a:extLst>
              <a:ext uri="{FF2B5EF4-FFF2-40B4-BE49-F238E27FC236}">
                <a16:creationId xmlns:a16="http://schemas.microsoft.com/office/drawing/2014/main" id="{A7ED5E51-EFB3-4996-11F8-6E81D2CC21E3}"/>
              </a:ext>
            </a:extLst>
          </p:cNvPr>
          <p:cNvPicPr>
            <a:picLocks noChangeAspect="1"/>
          </p:cNvPicPr>
          <p:nvPr/>
        </p:nvPicPr>
        <p:blipFill>
          <a:blip r:embed="rId7"/>
          <a:stretch>
            <a:fillRect/>
          </a:stretch>
        </p:blipFill>
        <p:spPr>
          <a:xfrm>
            <a:off x="3276619" y="3793843"/>
            <a:ext cx="2586286" cy="2272939"/>
          </a:xfrm>
          <a:prstGeom prst="rect">
            <a:avLst/>
          </a:prstGeom>
        </p:spPr>
      </p:pic>
    </p:spTree>
    <p:extLst>
      <p:ext uri="{BB962C8B-B14F-4D97-AF65-F5344CB8AC3E}">
        <p14:creationId xmlns:p14="http://schemas.microsoft.com/office/powerpoint/2010/main" val="156302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34FB1D-B123-B559-671D-398D5677DE83}"/>
              </a:ext>
            </a:extLst>
          </p:cNvPr>
          <p:cNvSpPr>
            <a:spLocks noGrp="1"/>
          </p:cNvSpPr>
          <p:nvPr>
            <p:ph type="title"/>
          </p:nvPr>
        </p:nvSpPr>
        <p:spPr/>
        <p:txBody>
          <a:bodyPr/>
          <a:lstStyle/>
          <a:p>
            <a:r>
              <a:rPr lang="it-IT" dirty="0"/>
              <a:t>Risultato dei test – gioco di base</a:t>
            </a:r>
          </a:p>
        </p:txBody>
      </p:sp>
      <p:graphicFrame>
        <p:nvGraphicFramePr>
          <p:cNvPr id="7" name="Segnaposto contenuto 6">
            <a:extLst>
              <a:ext uri="{FF2B5EF4-FFF2-40B4-BE49-F238E27FC236}">
                <a16:creationId xmlns:a16="http://schemas.microsoft.com/office/drawing/2014/main" id="{DCEA1E6A-A119-BF6F-7A7D-853EE5F02319}"/>
              </a:ext>
            </a:extLst>
          </p:cNvPr>
          <p:cNvGraphicFramePr>
            <a:graphicFrameLocks noGrp="1"/>
          </p:cNvGraphicFramePr>
          <p:nvPr>
            <p:ph idx="1"/>
            <p:extLst>
              <p:ext uri="{D42A27DB-BD31-4B8C-83A1-F6EECF244321}">
                <p14:modId xmlns:p14="http://schemas.microsoft.com/office/powerpoint/2010/main" val="1323987951"/>
              </p:ext>
            </p:extLst>
          </p:nvPr>
        </p:nvGraphicFramePr>
        <p:xfrm>
          <a:off x="850641" y="2194918"/>
          <a:ext cx="10467039" cy="3757826"/>
        </p:xfrm>
        <a:graphic>
          <a:graphicData uri="http://schemas.openxmlformats.org/drawingml/2006/chart">
            <c:chart xmlns:c="http://schemas.openxmlformats.org/drawingml/2006/chart" xmlns:r="http://schemas.openxmlformats.org/officeDocument/2006/relationships" r:id="rId2"/>
          </a:graphicData>
        </a:graphic>
      </p:graphicFrame>
      <p:sp>
        <p:nvSpPr>
          <p:cNvPr id="8" name="CasellaDiTesto 7">
            <a:extLst>
              <a:ext uri="{FF2B5EF4-FFF2-40B4-BE49-F238E27FC236}">
                <a16:creationId xmlns:a16="http://schemas.microsoft.com/office/drawing/2014/main" id="{96069D3C-B93D-6BEE-81CA-B2C2068B271E}"/>
              </a:ext>
            </a:extLst>
          </p:cNvPr>
          <p:cNvSpPr txBox="1"/>
          <p:nvPr/>
        </p:nvSpPr>
        <p:spPr>
          <a:xfrm>
            <a:off x="729144" y="1271588"/>
            <a:ext cx="10728322" cy="923330"/>
          </a:xfrm>
          <a:prstGeom prst="rect">
            <a:avLst/>
          </a:prstGeom>
          <a:noFill/>
        </p:spPr>
        <p:txBody>
          <a:bodyPr wrap="square" rtlCol="0">
            <a:spAutoFit/>
          </a:bodyPr>
          <a:lstStyle/>
          <a:p>
            <a:r>
              <a:rPr lang="it-IT" dirty="0"/>
              <a:t>Il grafico mostra le prestazioni delle due strategie attuate nei sei labirinti mostrati precedentemente, in cui i valori nell’asse delle ordinate rappresentano il tempo di esecuzione espresso in secondi.</a:t>
            </a:r>
          </a:p>
        </p:txBody>
      </p:sp>
      <p:sp>
        <p:nvSpPr>
          <p:cNvPr id="10" name="Rettangolo 9" descr="Puzzle">
            <a:extLst>
              <a:ext uri="{FF2B5EF4-FFF2-40B4-BE49-F238E27FC236}">
                <a16:creationId xmlns:a16="http://schemas.microsoft.com/office/drawing/2014/main" id="{CEB0BC8E-8E59-524C-3E52-66F6BB417396}"/>
              </a:ext>
            </a:extLst>
          </p:cNvPr>
          <p:cNvSpPr/>
          <p:nvPr/>
        </p:nvSpPr>
        <p:spPr>
          <a:xfrm>
            <a:off x="11196184" y="165544"/>
            <a:ext cx="856074" cy="8345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it-IT"/>
          </a:p>
        </p:txBody>
      </p:sp>
    </p:spTree>
    <p:extLst>
      <p:ext uri="{BB962C8B-B14F-4D97-AF65-F5344CB8AC3E}">
        <p14:creationId xmlns:p14="http://schemas.microsoft.com/office/powerpoint/2010/main" val="279436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34FB1D-B123-B559-671D-398D5677DE83}"/>
              </a:ext>
            </a:extLst>
          </p:cNvPr>
          <p:cNvSpPr>
            <a:spLocks noGrp="1"/>
          </p:cNvSpPr>
          <p:nvPr>
            <p:ph type="title"/>
          </p:nvPr>
        </p:nvSpPr>
        <p:spPr/>
        <p:txBody>
          <a:bodyPr/>
          <a:lstStyle/>
          <a:p>
            <a:r>
              <a:rPr lang="it-IT" dirty="0"/>
              <a:t>Risultato dei test – gioco del mostriciattolo</a:t>
            </a:r>
          </a:p>
        </p:txBody>
      </p:sp>
      <p:graphicFrame>
        <p:nvGraphicFramePr>
          <p:cNvPr id="7" name="Segnaposto contenuto 6">
            <a:extLst>
              <a:ext uri="{FF2B5EF4-FFF2-40B4-BE49-F238E27FC236}">
                <a16:creationId xmlns:a16="http://schemas.microsoft.com/office/drawing/2014/main" id="{DCEA1E6A-A119-BF6F-7A7D-853EE5F02319}"/>
              </a:ext>
            </a:extLst>
          </p:cNvPr>
          <p:cNvGraphicFramePr>
            <a:graphicFrameLocks noGrp="1"/>
          </p:cNvGraphicFramePr>
          <p:nvPr>
            <p:ph idx="1"/>
            <p:extLst>
              <p:ext uri="{D42A27DB-BD31-4B8C-83A1-F6EECF244321}">
                <p14:modId xmlns:p14="http://schemas.microsoft.com/office/powerpoint/2010/main" val="866678171"/>
              </p:ext>
            </p:extLst>
          </p:nvPr>
        </p:nvGraphicFramePr>
        <p:xfrm>
          <a:off x="850641" y="2194918"/>
          <a:ext cx="10467039" cy="3757826"/>
        </p:xfrm>
        <a:graphic>
          <a:graphicData uri="http://schemas.openxmlformats.org/drawingml/2006/chart">
            <c:chart xmlns:c="http://schemas.openxmlformats.org/drawingml/2006/chart" xmlns:r="http://schemas.openxmlformats.org/officeDocument/2006/relationships" r:id="rId2"/>
          </a:graphicData>
        </a:graphic>
      </p:graphicFrame>
      <p:sp>
        <p:nvSpPr>
          <p:cNvPr id="8" name="CasellaDiTesto 7">
            <a:extLst>
              <a:ext uri="{FF2B5EF4-FFF2-40B4-BE49-F238E27FC236}">
                <a16:creationId xmlns:a16="http://schemas.microsoft.com/office/drawing/2014/main" id="{96069D3C-B93D-6BEE-81CA-B2C2068B271E}"/>
              </a:ext>
            </a:extLst>
          </p:cNvPr>
          <p:cNvSpPr txBox="1"/>
          <p:nvPr/>
        </p:nvSpPr>
        <p:spPr>
          <a:xfrm>
            <a:off x="729144" y="1271588"/>
            <a:ext cx="10728322" cy="923330"/>
          </a:xfrm>
          <a:prstGeom prst="rect">
            <a:avLst/>
          </a:prstGeom>
          <a:noFill/>
        </p:spPr>
        <p:txBody>
          <a:bodyPr wrap="square" rtlCol="0">
            <a:spAutoFit/>
          </a:bodyPr>
          <a:lstStyle/>
          <a:p>
            <a:r>
              <a:rPr lang="it-IT" dirty="0"/>
              <a:t>Il grafico mostra le prestazioni delle due strategie attuate nei sei labirinti mostrati precedentemente, in cui i valori nell’asse delle ordinate rappresentano il tempo di esecuzione espresso in secondi.</a:t>
            </a:r>
          </a:p>
        </p:txBody>
      </p:sp>
      <p:sp>
        <p:nvSpPr>
          <p:cNvPr id="10" name="Rettangolo 9" descr="Puzzle">
            <a:extLst>
              <a:ext uri="{FF2B5EF4-FFF2-40B4-BE49-F238E27FC236}">
                <a16:creationId xmlns:a16="http://schemas.microsoft.com/office/drawing/2014/main" id="{CEB0BC8E-8E59-524C-3E52-66F6BB417396}"/>
              </a:ext>
            </a:extLst>
          </p:cNvPr>
          <p:cNvSpPr/>
          <p:nvPr/>
        </p:nvSpPr>
        <p:spPr>
          <a:xfrm>
            <a:off x="11196184" y="165544"/>
            <a:ext cx="856074" cy="8345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it-IT"/>
          </a:p>
        </p:txBody>
      </p:sp>
    </p:spTree>
    <p:extLst>
      <p:ext uri="{BB962C8B-B14F-4D97-AF65-F5344CB8AC3E}">
        <p14:creationId xmlns:p14="http://schemas.microsoft.com/office/powerpoint/2010/main" val="258994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descr="Palla da calcio">
            <a:extLst>
              <a:ext uri="{FF2B5EF4-FFF2-40B4-BE49-F238E27FC236}">
                <a16:creationId xmlns:a16="http://schemas.microsoft.com/office/drawing/2014/main" id="{3715BD6A-41DC-F94B-7A47-F82C1E635803}"/>
              </a:ext>
            </a:extLst>
          </p:cNvPr>
          <p:cNvSpPr>
            <a:spLocks noGrp="1"/>
          </p:cNvSpPr>
          <p:nvPr>
            <p:ph type="ctrTitle"/>
          </p:nvPr>
        </p:nvSpPr>
        <p:spPr>
          <a:xfrm>
            <a:off x="2834676" y="517492"/>
            <a:ext cx="6522648" cy="582301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1488853"/>
              <a:satOff val="10007"/>
              <a:lumOff val="-1570"/>
              <a:alphaOff val="0"/>
            </a:schemeClr>
          </a:effectRef>
          <a:fontRef idx="minor">
            <a:schemeClr val="lt1"/>
          </a:fontRef>
        </p:style>
        <p:txBody>
          <a:bodyPr/>
          <a:lstStyle/>
          <a:p>
            <a:r>
              <a:rPr lang="it-IT" dirty="0"/>
              <a:t>Calendario di calcio</a:t>
            </a:r>
          </a:p>
        </p:txBody>
      </p:sp>
    </p:spTree>
    <p:extLst>
      <p:ext uri="{BB962C8B-B14F-4D97-AF65-F5344CB8AC3E}">
        <p14:creationId xmlns:p14="http://schemas.microsoft.com/office/powerpoint/2010/main" val="1226487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olo 1">
            <a:extLst>
              <a:ext uri="{FF2B5EF4-FFF2-40B4-BE49-F238E27FC236}">
                <a16:creationId xmlns:a16="http://schemas.microsoft.com/office/drawing/2014/main" id="{2E8FED95-945D-8E90-02B3-E3F11F3E98E6}"/>
              </a:ext>
            </a:extLst>
          </p:cNvPr>
          <p:cNvSpPr>
            <a:spLocks noGrp="1"/>
          </p:cNvSpPr>
          <p:nvPr>
            <p:ph type="title"/>
          </p:nvPr>
        </p:nvSpPr>
        <p:spPr>
          <a:xfrm>
            <a:off x="720000" y="619201"/>
            <a:ext cx="3095626" cy="1477328"/>
          </a:xfrm>
        </p:spPr>
        <p:txBody>
          <a:bodyPr>
            <a:normAutofit/>
          </a:bodyPr>
          <a:lstStyle/>
          <a:p>
            <a:r>
              <a:rPr lang="it-IT" sz="3200"/>
              <a:t>Vincoli</a:t>
            </a:r>
          </a:p>
        </p:txBody>
      </p:sp>
      <p:sp>
        <p:nvSpPr>
          <p:cNvPr id="4" name="Segnaposto contenuto 3">
            <a:extLst>
              <a:ext uri="{FF2B5EF4-FFF2-40B4-BE49-F238E27FC236}">
                <a16:creationId xmlns:a16="http://schemas.microsoft.com/office/drawing/2014/main" id="{BE5A6607-219B-CC98-12B4-916741B61383}"/>
              </a:ext>
            </a:extLst>
          </p:cNvPr>
          <p:cNvSpPr>
            <a:spLocks noGrp="1"/>
          </p:cNvSpPr>
          <p:nvPr>
            <p:ph idx="1"/>
          </p:nvPr>
        </p:nvSpPr>
        <p:spPr>
          <a:xfrm>
            <a:off x="6306130" y="1357865"/>
            <a:ext cx="4991962" cy="4348947"/>
          </a:xfrm>
        </p:spPr>
        <p:txBody>
          <a:bodyPr>
            <a:normAutofit lnSpcReduction="10000"/>
          </a:bodyPr>
          <a:lstStyle/>
          <a:p>
            <a:pPr marL="0" indent="0">
              <a:buNone/>
            </a:pPr>
            <a:r>
              <a:rPr lang="it-IT" b="1" dirty="0"/>
              <a:t>Componenti Principali del Codice</a:t>
            </a:r>
          </a:p>
          <a:p>
            <a:pPr>
              <a:buFont typeface="Arial" panose="020B0604020202020204" pitchFamily="34" charset="0"/>
              <a:buChar char="•"/>
            </a:pPr>
            <a:r>
              <a:rPr lang="it-IT" b="1" dirty="0"/>
              <a:t>Squadre: </a:t>
            </a:r>
            <a:r>
              <a:rPr lang="it-IT" dirty="0"/>
              <a:t>viene definita una squadra e il stadio.</a:t>
            </a:r>
          </a:p>
          <a:p>
            <a:pPr>
              <a:buFont typeface="Arial" panose="020B0604020202020204" pitchFamily="34" charset="0"/>
              <a:buChar char="•"/>
            </a:pPr>
            <a:r>
              <a:rPr lang="it-IT" b="1" dirty="0"/>
              <a:t>Giornate: </a:t>
            </a:r>
            <a:r>
              <a:rPr lang="it-IT" dirty="0"/>
              <a:t>giornate di campionato sono suddivise in andata e ritorno.</a:t>
            </a:r>
          </a:p>
          <a:p>
            <a:pPr>
              <a:buFont typeface="Arial" panose="020B0604020202020204" pitchFamily="34" charset="0"/>
              <a:buChar char="•"/>
            </a:pPr>
            <a:r>
              <a:rPr lang="it-IT" b="1" dirty="0"/>
              <a:t>Generazione delle Partite: </a:t>
            </a:r>
            <a:r>
              <a:rPr lang="it-IT" dirty="0"/>
              <a:t>seleziona 1 partita per match a cui viene assegnata una giornata rispettando i vincoli imposti dal problema.</a:t>
            </a:r>
          </a:p>
          <a:p>
            <a:pPr marL="0" indent="0">
              <a:buNone/>
            </a:pPr>
            <a:r>
              <a:rPr lang="it-IT" dirty="0"/>
              <a:t>I vincoli sono stati scritti sottoforma di </a:t>
            </a:r>
            <a:r>
              <a:rPr lang="it-IT" dirty="0" err="1"/>
              <a:t>integrity</a:t>
            </a:r>
            <a:r>
              <a:rPr lang="it-IT" dirty="0"/>
              <a:t> </a:t>
            </a:r>
            <a:r>
              <a:rPr lang="it-IT" dirty="0" err="1"/>
              <a:t>constraint</a:t>
            </a:r>
            <a:r>
              <a:rPr lang="it-IT" dirty="0"/>
              <a:t>.</a:t>
            </a:r>
          </a:p>
          <a:p>
            <a:pPr marL="0" indent="0">
              <a:buNone/>
            </a:pPr>
            <a:endParaRPr lang="it-IT" dirty="0"/>
          </a:p>
        </p:txBody>
      </p:sp>
      <p:pic>
        <p:nvPicPr>
          <p:cNvPr id="6" name="Immagine 5">
            <a:extLst>
              <a:ext uri="{FF2B5EF4-FFF2-40B4-BE49-F238E27FC236}">
                <a16:creationId xmlns:a16="http://schemas.microsoft.com/office/drawing/2014/main" id="{BA18A867-5A33-15AD-C550-8CD5A1C75E02}"/>
              </a:ext>
            </a:extLst>
          </p:cNvPr>
          <p:cNvPicPr>
            <a:picLocks noChangeAspect="1"/>
          </p:cNvPicPr>
          <p:nvPr/>
        </p:nvPicPr>
        <p:blipFill>
          <a:blip r:embed="rId2"/>
          <a:stretch>
            <a:fillRect/>
          </a:stretch>
        </p:blipFill>
        <p:spPr>
          <a:xfrm>
            <a:off x="11432982" y="0"/>
            <a:ext cx="759018" cy="759018"/>
          </a:xfrm>
          <a:prstGeom prst="rect">
            <a:avLst/>
          </a:prstGeom>
        </p:spPr>
      </p:pic>
    </p:spTree>
    <p:extLst>
      <p:ext uri="{BB962C8B-B14F-4D97-AF65-F5344CB8AC3E}">
        <p14:creationId xmlns:p14="http://schemas.microsoft.com/office/powerpoint/2010/main" val="2190005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FD6A2-886D-5086-91B9-D8AF62AEE3E4}"/>
              </a:ext>
            </a:extLst>
          </p:cNvPr>
          <p:cNvSpPr>
            <a:spLocks noGrp="1"/>
          </p:cNvSpPr>
          <p:nvPr>
            <p:ph type="title"/>
          </p:nvPr>
        </p:nvSpPr>
        <p:spPr>
          <a:xfrm>
            <a:off x="6480000" y="619200"/>
            <a:ext cx="4991961" cy="1477328"/>
          </a:xfrm>
        </p:spPr>
        <p:txBody>
          <a:bodyPr wrap="square" anchor="ctr">
            <a:normAutofit/>
          </a:bodyPr>
          <a:lstStyle/>
          <a:p>
            <a:r>
              <a:rPr lang="it-IT" sz="3200"/>
              <a:t>Prestazioni</a:t>
            </a:r>
          </a:p>
        </p:txBody>
      </p:sp>
      <p:pic>
        <p:nvPicPr>
          <p:cNvPr id="8" name="Immagine 7" descr="Immagine che contiene testo, schermata, software, Software multimediale&#10;&#10;Descrizione generata automaticamente">
            <a:extLst>
              <a:ext uri="{FF2B5EF4-FFF2-40B4-BE49-F238E27FC236}">
                <a16:creationId xmlns:a16="http://schemas.microsoft.com/office/drawing/2014/main" id="{7F040489-E27F-36A8-816E-A02914C0827E}"/>
              </a:ext>
            </a:extLst>
          </p:cNvPr>
          <p:cNvPicPr>
            <a:picLocks noChangeAspect="1"/>
          </p:cNvPicPr>
          <p:nvPr/>
        </p:nvPicPr>
        <p:blipFill>
          <a:blip r:embed="rId3"/>
          <a:srcRect r="3003"/>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Segnaposto contenuto 2">
            <a:extLst>
              <a:ext uri="{FF2B5EF4-FFF2-40B4-BE49-F238E27FC236}">
                <a16:creationId xmlns:a16="http://schemas.microsoft.com/office/drawing/2014/main" id="{79BCCC4B-B5A8-A25A-E086-8C889E81000E}"/>
              </a:ext>
            </a:extLst>
          </p:cNvPr>
          <p:cNvSpPr>
            <a:spLocks noGrp="1"/>
          </p:cNvSpPr>
          <p:nvPr>
            <p:ph idx="1"/>
          </p:nvPr>
        </p:nvSpPr>
        <p:spPr>
          <a:xfrm>
            <a:off x="6480000" y="2541600"/>
            <a:ext cx="4991962" cy="3216273"/>
          </a:xfrm>
        </p:spPr>
        <p:txBody>
          <a:bodyPr>
            <a:normAutofit/>
          </a:bodyPr>
          <a:lstStyle/>
          <a:p>
            <a:pPr marL="0" indent="0">
              <a:buNone/>
            </a:pPr>
            <a:r>
              <a:rPr lang="it-IT" dirty="0"/>
              <a:t>Abbiamo definito tramite </a:t>
            </a:r>
            <a:r>
              <a:rPr lang="it-IT" dirty="0" err="1"/>
              <a:t>python</a:t>
            </a:r>
            <a:r>
              <a:rPr lang="it-IT" dirty="0"/>
              <a:t> un </a:t>
            </a:r>
            <a:r>
              <a:rPr lang="it-IT" i="1" dirty="0"/>
              <a:t>runner file </a:t>
            </a:r>
            <a:r>
              <a:rPr lang="it-IT" dirty="0"/>
              <a:t>del codice ASP in cui l’output risultante viene trascritto in un file </a:t>
            </a:r>
            <a:r>
              <a:rPr lang="it-IT" dirty="0" err="1"/>
              <a:t>json</a:t>
            </a:r>
            <a:r>
              <a:rPr lang="it-IT" dirty="0"/>
              <a:t>. Oltre al calendario di output vengono segnate le prestazioni del relativo </a:t>
            </a:r>
            <a:r>
              <a:rPr lang="it-IT" dirty="0" err="1"/>
              <a:t>run</a:t>
            </a:r>
            <a:r>
              <a:rPr lang="it-IT" dirty="0"/>
              <a:t>. </a:t>
            </a:r>
          </a:p>
        </p:txBody>
      </p:sp>
      <p:pic>
        <p:nvPicPr>
          <p:cNvPr id="4" name="Immagine 3" descr="Immagine che contiene Elementi grafici, simbolo, cerchio, arte&#10;&#10;Descrizione generata automaticamente">
            <a:extLst>
              <a:ext uri="{FF2B5EF4-FFF2-40B4-BE49-F238E27FC236}">
                <a16:creationId xmlns:a16="http://schemas.microsoft.com/office/drawing/2014/main" id="{48B0B225-92EE-8D7E-D8E5-939349B21145}"/>
              </a:ext>
            </a:extLst>
          </p:cNvPr>
          <p:cNvPicPr>
            <a:picLocks noChangeAspect="1"/>
          </p:cNvPicPr>
          <p:nvPr/>
        </p:nvPicPr>
        <p:blipFill>
          <a:blip r:embed="rId4"/>
          <a:stretch>
            <a:fillRect/>
          </a:stretch>
        </p:blipFill>
        <p:spPr>
          <a:xfrm>
            <a:off x="11429934" y="0"/>
            <a:ext cx="762066" cy="762066"/>
          </a:xfrm>
          <a:prstGeom prst="rect">
            <a:avLst/>
          </a:prstGeom>
        </p:spPr>
      </p:pic>
    </p:spTree>
    <p:extLst>
      <p:ext uri="{BB962C8B-B14F-4D97-AF65-F5344CB8AC3E}">
        <p14:creationId xmlns:p14="http://schemas.microsoft.com/office/powerpoint/2010/main" val="47419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Waves Hitting The Shore">
            <a:extLst>
              <a:ext uri="{FF2B5EF4-FFF2-40B4-BE49-F238E27FC236}">
                <a16:creationId xmlns:a16="http://schemas.microsoft.com/office/drawing/2014/main" id="{7A37AA5A-4B29-AFD1-E755-B4C523F8058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p:blipFill>
        <p:spPr>
          <a:xfrm>
            <a:off x="20" y="10"/>
            <a:ext cx="12188932" cy="6857990"/>
          </a:xfrm>
          <a:prstGeom prst="rect">
            <a:avLst/>
          </a:prstGeom>
        </p:spPr>
      </p:pic>
      <p:sp>
        <p:nvSpPr>
          <p:cNvPr id="12" name="Rectangle 11">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olo 3">
            <a:extLst>
              <a:ext uri="{FF2B5EF4-FFF2-40B4-BE49-F238E27FC236}">
                <a16:creationId xmlns:a16="http://schemas.microsoft.com/office/drawing/2014/main" id="{FD8748CE-B0A3-2ACE-D6C7-298E7D0A8767}"/>
              </a:ext>
            </a:extLst>
          </p:cNvPr>
          <p:cNvSpPr>
            <a:spLocks noGrp="1"/>
          </p:cNvSpPr>
          <p:nvPr>
            <p:ph type="ctrTitle"/>
          </p:nvPr>
        </p:nvSpPr>
        <p:spPr>
          <a:xfrm>
            <a:off x="720000" y="1455847"/>
            <a:ext cx="5015638" cy="2068553"/>
          </a:xfrm>
        </p:spPr>
        <p:txBody>
          <a:bodyPr>
            <a:normAutofit/>
          </a:bodyPr>
          <a:lstStyle/>
          <a:p>
            <a:r>
              <a:rPr lang="it-IT" dirty="0"/>
              <a:t>fine</a:t>
            </a:r>
          </a:p>
        </p:txBody>
      </p:sp>
      <p:grpSp>
        <p:nvGrpSpPr>
          <p:cNvPr id="14" name="Group 1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9" name="Group 1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86539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0DBD97B-6A87-8DD6-E02D-7B9299B8219D}"/>
              </a:ext>
            </a:extLst>
          </p:cNvPr>
          <p:cNvSpPr>
            <a:spLocks noGrp="1"/>
          </p:cNvSpPr>
          <p:nvPr>
            <p:ph type="title"/>
          </p:nvPr>
        </p:nvSpPr>
        <p:spPr>
          <a:xfrm>
            <a:off x="720000" y="619200"/>
            <a:ext cx="10728322" cy="681586"/>
          </a:xfrm>
        </p:spPr>
        <p:txBody>
          <a:bodyPr wrap="square">
            <a:normAutofit/>
          </a:bodyPr>
          <a:lstStyle/>
          <a:p>
            <a:r>
              <a:rPr lang="it-IT" sz="4000" dirty="0"/>
              <a:t>Indice</a:t>
            </a:r>
            <a:endParaRPr lang="it-IT" sz="3200" dirty="0"/>
          </a:p>
        </p:txBody>
      </p:sp>
      <p:sp useBgFill="1">
        <p:nvSpPr>
          <p:cNvPr id="13" name="Freeform: Shape 12">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Segnaposto contenuto 2">
            <a:extLst>
              <a:ext uri="{FF2B5EF4-FFF2-40B4-BE49-F238E27FC236}">
                <a16:creationId xmlns:a16="http://schemas.microsoft.com/office/drawing/2014/main" id="{1858EE52-C98A-1744-DFD5-0A1FFB46D0A8}"/>
              </a:ext>
            </a:extLst>
          </p:cNvPr>
          <p:cNvGraphicFramePr>
            <a:graphicFrameLocks noGrp="1"/>
          </p:cNvGraphicFramePr>
          <p:nvPr>
            <p:ph idx="1"/>
            <p:extLst>
              <p:ext uri="{D42A27DB-BD31-4B8C-83A1-F6EECF244321}">
                <p14:modId xmlns:p14="http://schemas.microsoft.com/office/powerpoint/2010/main" val="3836362657"/>
              </p:ext>
            </p:extLst>
          </p:nvPr>
        </p:nvGraphicFramePr>
        <p:xfrm>
          <a:off x="720725" y="2541588"/>
          <a:ext cx="10728325" cy="358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546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descr="Puzzle">
            <a:extLst>
              <a:ext uri="{FF2B5EF4-FFF2-40B4-BE49-F238E27FC236}">
                <a16:creationId xmlns:a16="http://schemas.microsoft.com/office/drawing/2014/main" id="{341834DC-FF53-BAAF-71DE-ADC59253FA73}"/>
              </a:ext>
            </a:extLst>
          </p:cNvPr>
          <p:cNvSpPr>
            <a:spLocks noGrp="1"/>
          </p:cNvSpPr>
          <p:nvPr>
            <p:ph type="ctrTitle"/>
          </p:nvPr>
        </p:nvSpPr>
        <p:spPr>
          <a:xfrm>
            <a:off x="3077272" y="786752"/>
            <a:ext cx="6037456" cy="528449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r>
              <a:rPr lang="it-IT" dirty="0"/>
              <a:t>Labirinto</a:t>
            </a:r>
          </a:p>
        </p:txBody>
      </p:sp>
    </p:spTree>
    <p:extLst>
      <p:ext uri="{BB962C8B-B14F-4D97-AF65-F5344CB8AC3E}">
        <p14:creationId xmlns:p14="http://schemas.microsoft.com/office/powerpoint/2010/main" val="13666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49758C79-E1BC-7C25-BBF6-9BE074036796}"/>
              </a:ext>
            </a:extLst>
          </p:cNvPr>
          <p:cNvSpPr>
            <a:spLocks noGrp="1"/>
          </p:cNvSpPr>
          <p:nvPr>
            <p:ph type="title"/>
          </p:nvPr>
        </p:nvSpPr>
        <p:spPr>
          <a:xfrm>
            <a:off x="3900487" y="619200"/>
            <a:ext cx="4991961" cy="1477328"/>
          </a:xfrm>
        </p:spPr>
        <p:txBody>
          <a:bodyPr wrap="square" anchor="ctr">
            <a:normAutofit/>
          </a:bodyPr>
          <a:lstStyle/>
          <a:p>
            <a:r>
              <a:rPr lang="it-IT" sz="3200" dirty="0"/>
              <a:t>Gioco di base</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egnaposto contenuto 2">
            <a:extLst>
              <a:ext uri="{FF2B5EF4-FFF2-40B4-BE49-F238E27FC236}">
                <a16:creationId xmlns:a16="http://schemas.microsoft.com/office/drawing/2014/main" id="{93ECC10D-959B-E4FB-93E8-0700D3DDFD18}"/>
              </a:ext>
            </a:extLst>
          </p:cNvPr>
          <p:cNvSpPr>
            <a:spLocks noGrp="1"/>
          </p:cNvSpPr>
          <p:nvPr>
            <p:ph idx="1"/>
          </p:nvPr>
        </p:nvSpPr>
        <p:spPr>
          <a:xfrm>
            <a:off x="3900487" y="1843088"/>
            <a:ext cx="7295697" cy="4395712"/>
          </a:xfrm>
        </p:spPr>
        <p:txBody>
          <a:bodyPr>
            <a:normAutofit lnSpcReduction="10000"/>
          </a:bodyPr>
          <a:lstStyle/>
          <a:p>
            <a:pPr>
              <a:lnSpc>
                <a:spcPct val="110000"/>
              </a:lnSpc>
            </a:pPr>
            <a:r>
              <a:rPr lang="it-IT" dirty="0"/>
              <a:t>Abbiamo suddiviso il lavoro su diversi file:</a:t>
            </a:r>
          </a:p>
          <a:p>
            <a:pPr lvl="1">
              <a:lnSpc>
                <a:spcPct val="110000"/>
              </a:lnSpc>
            </a:pPr>
            <a:r>
              <a:rPr lang="it-IT" dirty="0"/>
              <a:t>File contenente tutti i fatti veri inizialmente (</a:t>
            </a:r>
            <a:r>
              <a:rPr lang="it-IT" i="1" dirty="0"/>
              <a:t>KB</a:t>
            </a:r>
            <a:r>
              <a:rPr lang="it-IT" dirty="0"/>
              <a:t>).</a:t>
            </a:r>
          </a:p>
          <a:p>
            <a:pPr lvl="1">
              <a:lnSpc>
                <a:spcPct val="110000"/>
              </a:lnSpc>
            </a:pPr>
            <a:r>
              <a:rPr lang="it-IT" dirty="0"/>
              <a:t>Per le azioni abbiamo implementato i predicati </a:t>
            </a:r>
            <a:r>
              <a:rPr lang="it-IT" i="1" dirty="0" err="1"/>
              <a:t>applicable</a:t>
            </a:r>
            <a:r>
              <a:rPr lang="it-IT" dirty="0"/>
              <a:t> e </a:t>
            </a:r>
            <a:r>
              <a:rPr lang="it-IT" i="1" dirty="0" err="1"/>
              <a:t>transform</a:t>
            </a:r>
            <a:r>
              <a:rPr lang="it-IT" i="1" dirty="0"/>
              <a:t>:</a:t>
            </a:r>
          </a:p>
          <a:p>
            <a:pPr lvl="2">
              <a:lnSpc>
                <a:spcPct val="110000"/>
              </a:lnSpc>
              <a:buFont typeface="Wingdings" panose="05000000000000000000" pitchFamily="2" charset="2"/>
              <a:buChar char="Ø"/>
            </a:pPr>
            <a:r>
              <a:rPr lang="it-IT" b="1" i="1" dirty="0"/>
              <a:t>Applicable</a:t>
            </a:r>
            <a:r>
              <a:rPr lang="it-IT" dirty="0"/>
              <a:t>: controlla le precondizioni delle azioni, per esempio l’azione «nord» è applicabile se la cella a nord del mostriciattolo è vuota;</a:t>
            </a:r>
          </a:p>
          <a:p>
            <a:pPr lvl="2">
              <a:lnSpc>
                <a:spcPct val="110000"/>
              </a:lnSpc>
              <a:buFont typeface="Wingdings" panose="05000000000000000000" pitchFamily="2" charset="2"/>
              <a:buChar char="Ø"/>
            </a:pPr>
            <a:r>
              <a:rPr lang="it-IT" b="1" i="1" dirty="0"/>
              <a:t>Transform</a:t>
            </a:r>
            <a:r>
              <a:rPr lang="it-IT" dirty="0"/>
              <a:t>: sposterà il mostriciattolo in base al tipo di azione scelta, transitando la ricerca allo stato successivo.</a:t>
            </a:r>
          </a:p>
          <a:p>
            <a:pPr>
              <a:lnSpc>
                <a:spcPct val="110000"/>
              </a:lnSpc>
            </a:pPr>
            <a:r>
              <a:rPr lang="it-IT" dirty="0"/>
              <a:t>Abbiamo implementato due strategie: </a:t>
            </a:r>
            <a:r>
              <a:rPr lang="it-IT" b="1" dirty="0" err="1"/>
              <a:t>l’iterative</a:t>
            </a:r>
            <a:r>
              <a:rPr lang="it-IT" b="1" dirty="0"/>
              <a:t> </a:t>
            </a:r>
            <a:r>
              <a:rPr lang="it-IT" b="1" dirty="0" err="1"/>
              <a:t>deepening</a:t>
            </a:r>
            <a:r>
              <a:rPr lang="it-IT" b="1" dirty="0"/>
              <a:t>, </a:t>
            </a:r>
            <a:r>
              <a:rPr lang="it-IT" dirty="0"/>
              <a:t>strategia in profondità non informata, e </a:t>
            </a:r>
            <a:r>
              <a:rPr lang="it-IT" b="1" dirty="0"/>
              <a:t>A*, </a:t>
            </a:r>
            <a:r>
              <a:rPr lang="it-IT" dirty="0"/>
              <a:t>strategia in ampiezza informata.</a:t>
            </a:r>
          </a:p>
          <a:p>
            <a:pPr marL="914400" lvl="2" indent="0">
              <a:lnSpc>
                <a:spcPct val="110000"/>
              </a:lnSpc>
              <a:buNone/>
            </a:pPr>
            <a:endParaRPr lang="it-IT" sz="1300" dirty="0"/>
          </a:p>
        </p:txBody>
      </p:sp>
      <p:sp>
        <p:nvSpPr>
          <p:cNvPr id="6" name="Rettangolo 5" descr="Puzzle">
            <a:extLst>
              <a:ext uri="{FF2B5EF4-FFF2-40B4-BE49-F238E27FC236}">
                <a16:creationId xmlns:a16="http://schemas.microsoft.com/office/drawing/2014/main" id="{13B5AF23-3105-6E34-B660-CA72318756B8}"/>
              </a:ext>
            </a:extLst>
          </p:cNvPr>
          <p:cNvSpPr/>
          <p:nvPr/>
        </p:nvSpPr>
        <p:spPr>
          <a:xfrm>
            <a:off x="11196184" y="165544"/>
            <a:ext cx="856074" cy="8345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it-IT"/>
          </a:p>
        </p:txBody>
      </p:sp>
    </p:spTree>
    <p:extLst>
      <p:ext uri="{BB962C8B-B14F-4D97-AF65-F5344CB8AC3E}">
        <p14:creationId xmlns:p14="http://schemas.microsoft.com/office/powerpoint/2010/main" val="42897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49758C79-E1BC-7C25-BBF6-9BE074036796}"/>
              </a:ext>
            </a:extLst>
          </p:cNvPr>
          <p:cNvSpPr>
            <a:spLocks noGrp="1"/>
          </p:cNvSpPr>
          <p:nvPr>
            <p:ph type="title"/>
          </p:nvPr>
        </p:nvSpPr>
        <p:spPr>
          <a:xfrm>
            <a:off x="719998" y="165544"/>
            <a:ext cx="6911974" cy="1477328"/>
          </a:xfrm>
        </p:spPr>
        <p:txBody>
          <a:bodyPr wrap="square" anchor="ctr">
            <a:normAutofit/>
          </a:bodyPr>
          <a:lstStyle/>
          <a:p>
            <a:r>
              <a:rPr lang="it-IT" sz="3200" dirty="0"/>
              <a:t>Gioco del Mostriciattolo</a:t>
            </a:r>
          </a:p>
        </p:txBody>
      </p:sp>
      <p:sp>
        <p:nvSpPr>
          <p:cNvPr id="3" name="Segnaposto contenuto 2">
            <a:extLst>
              <a:ext uri="{FF2B5EF4-FFF2-40B4-BE49-F238E27FC236}">
                <a16:creationId xmlns:a16="http://schemas.microsoft.com/office/drawing/2014/main" id="{93ECC10D-959B-E4FB-93E8-0700D3DDFD18}"/>
              </a:ext>
            </a:extLst>
          </p:cNvPr>
          <p:cNvSpPr>
            <a:spLocks noGrp="1"/>
          </p:cNvSpPr>
          <p:nvPr>
            <p:ph idx="1"/>
          </p:nvPr>
        </p:nvSpPr>
        <p:spPr>
          <a:xfrm>
            <a:off x="719997" y="1426463"/>
            <a:ext cx="7437194" cy="4891191"/>
          </a:xfrm>
        </p:spPr>
        <p:txBody>
          <a:bodyPr>
            <a:normAutofit fontScale="77500" lnSpcReduction="20000"/>
          </a:bodyPr>
          <a:lstStyle/>
          <a:p>
            <a:pPr marL="0" indent="0">
              <a:lnSpc>
                <a:spcPct val="110000"/>
              </a:lnSpc>
              <a:buNone/>
            </a:pPr>
            <a:r>
              <a:rPr lang="it-IT" sz="2200" dirty="0"/>
              <a:t>Le differenze principali con  il  gioco  base  sta nei predicati </a:t>
            </a:r>
            <a:r>
              <a:rPr lang="it-IT" sz="2200" i="1" dirty="0"/>
              <a:t>transform</a:t>
            </a:r>
            <a:r>
              <a:rPr lang="it-IT" sz="2200" dirty="0"/>
              <a:t> e </a:t>
            </a:r>
            <a:r>
              <a:rPr lang="it-IT" sz="2200" i="1" dirty="0" err="1"/>
              <a:t>applicable</a:t>
            </a:r>
            <a:r>
              <a:rPr lang="it-IT" sz="2200" dirty="0"/>
              <a:t>, in base ai movimenti del mostriciattolo </a:t>
            </a:r>
            <a:r>
              <a:rPr lang="it-IT" sz="2200" i="1" dirty="0"/>
              <a:t>l’</a:t>
            </a:r>
            <a:r>
              <a:rPr lang="it-IT" sz="2200" i="1" dirty="0" err="1"/>
              <a:t>applicable</a:t>
            </a:r>
            <a:r>
              <a:rPr lang="it-IT" sz="2200" dirty="0"/>
              <a:t> controlla:</a:t>
            </a:r>
          </a:p>
          <a:p>
            <a:pPr>
              <a:lnSpc>
                <a:spcPct val="110000"/>
              </a:lnSpc>
            </a:pPr>
            <a:r>
              <a:rPr lang="it-IT" sz="2200" dirty="0"/>
              <a:t>La cella adiacente:</a:t>
            </a:r>
          </a:p>
          <a:p>
            <a:pPr lvl="1">
              <a:lnSpc>
                <a:spcPct val="110000"/>
              </a:lnSpc>
            </a:pPr>
            <a:r>
              <a:rPr lang="it-IT" sz="2200" dirty="0"/>
              <a:t>Se è un muro l’azione non è applicabile;</a:t>
            </a:r>
          </a:p>
          <a:p>
            <a:pPr lvl="1">
              <a:lnSpc>
                <a:spcPct val="110000"/>
              </a:lnSpc>
            </a:pPr>
            <a:r>
              <a:rPr lang="it-IT" sz="2200" dirty="0"/>
              <a:t>Se è vuota o c’è il martello è applicabile;</a:t>
            </a:r>
          </a:p>
          <a:p>
            <a:pPr lvl="1">
              <a:lnSpc>
                <a:spcPct val="110000"/>
              </a:lnSpc>
            </a:pPr>
            <a:r>
              <a:rPr lang="it-IT" sz="2200" dirty="0"/>
              <a:t>Se è un muro distruttibile, è applicabile se si ha almeno un martello, altrimenti non lo è (abbiamo implementato il martello che esaurisce, quindi all’interno del labirinto vi sono più martelli che il mostriciattolo può o non può prendere e una volta usato viene decrementato);</a:t>
            </a:r>
          </a:p>
          <a:p>
            <a:pPr lvl="1">
              <a:lnSpc>
                <a:spcPct val="110000"/>
              </a:lnSpc>
            </a:pPr>
            <a:r>
              <a:rPr lang="it-IT" sz="2200" dirty="0"/>
              <a:t>Se è una gemma, controlla la cella successiva ad essa (concorde al tipo di azione), facendo le considerazioni precedenti (tralasciando i muri distruttibili, inoltre la gemma se identifica un martello non lo reputa come ostacolo, ci passa sopra).</a:t>
            </a:r>
          </a:p>
          <a:p>
            <a:pPr marL="0" indent="0">
              <a:lnSpc>
                <a:spcPct val="110000"/>
              </a:lnSpc>
              <a:buNone/>
            </a:pPr>
            <a:r>
              <a:rPr lang="it-IT" sz="2200" dirty="0"/>
              <a:t>La </a:t>
            </a:r>
            <a:r>
              <a:rPr lang="it-IT" sz="2200" i="1" dirty="0" err="1"/>
              <a:t>transform</a:t>
            </a:r>
            <a:r>
              <a:rPr lang="it-IT" sz="2200" dirty="0"/>
              <a:t> </a:t>
            </a:r>
            <a:r>
              <a:rPr lang="it-IT" sz="2100" dirty="0"/>
              <a:t>transita la ricerca allo stato successivo in base alle regole di movimento del mostriciattolo, muovendolo per tutte le celle libere nella direzione scelta, muovendo oltre che il mostriciattolo anche le gemme</a:t>
            </a:r>
            <a:r>
              <a:rPr lang="it-IT" sz="2200" dirty="0"/>
              <a:t>.</a:t>
            </a:r>
          </a:p>
          <a:p>
            <a:pPr marL="914400" lvl="2" indent="0">
              <a:lnSpc>
                <a:spcPct val="110000"/>
              </a:lnSpc>
              <a:buNone/>
            </a:pPr>
            <a:endParaRPr lang="it-IT" sz="1400" u="sng" dirty="0"/>
          </a:p>
        </p:txBody>
      </p:sp>
      <p:sp>
        <p:nvSpPr>
          <p:cNvPr id="28"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ttangolo 5" descr="Puzzle">
            <a:extLst>
              <a:ext uri="{FF2B5EF4-FFF2-40B4-BE49-F238E27FC236}">
                <a16:creationId xmlns:a16="http://schemas.microsoft.com/office/drawing/2014/main" id="{13B5AF23-3105-6E34-B660-CA72318756B8}"/>
              </a:ext>
            </a:extLst>
          </p:cNvPr>
          <p:cNvSpPr/>
          <p:nvPr/>
        </p:nvSpPr>
        <p:spPr>
          <a:xfrm>
            <a:off x="11196184" y="165544"/>
            <a:ext cx="856074" cy="8345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it-IT"/>
          </a:p>
        </p:txBody>
      </p:sp>
    </p:spTree>
    <p:extLst>
      <p:ext uri="{BB962C8B-B14F-4D97-AF65-F5344CB8AC3E}">
        <p14:creationId xmlns:p14="http://schemas.microsoft.com/office/powerpoint/2010/main" val="262037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40C1B6-01F2-F970-91EB-EA538171472A}"/>
              </a:ext>
            </a:extLst>
          </p:cNvPr>
          <p:cNvSpPr>
            <a:spLocks noGrp="1"/>
          </p:cNvSpPr>
          <p:nvPr>
            <p:ph type="title"/>
          </p:nvPr>
        </p:nvSpPr>
        <p:spPr/>
        <p:txBody>
          <a:bodyPr/>
          <a:lstStyle/>
          <a:p>
            <a:r>
              <a:rPr lang="it-IT" dirty="0"/>
              <a:t>Configurazioni del labirinto per i test delle strategie sul gioco di base e il gioco del mostriciattolo </a:t>
            </a:r>
          </a:p>
        </p:txBody>
      </p:sp>
      <p:sp>
        <p:nvSpPr>
          <p:cNvPr id="3" name="Segnaposto contenuto 2">
            <a:extLst>
              <a:ext uri="{FF2B5EF4-FFF2-40B4-BE49-F238E27FC236}">
                <a16:creationId xmlns:a16="http://schemas.microsoft.com/office/drawing/2014/main" id="{9F0C92DE-F05B-3D82-ACCA-9F8A831024E9}"/>
              </a:ext>
            </a:extLst>
          </p:cNvPr>
          <p:cNvSpPr>
            <a:spLocks noGrp="1"/>
          </p:cNvSpPr>
          <p:nvPr>
            <p:ph idx="1"/>
          </p:nvPr>
        </p:nvSpPr>
        <p:spPr/>
        <p:txBody>
          <a:bodyPr/>
          <a:lstStyle/>
          <a:p>
            <a:pPr marL="457200" indent="-457200">
              <a:buFont typeface="+mj-lt"/>
              <a:buAutoNum type="arabicPeriod"/>
            </a:pPr>
            <a:r>
              <a:rPr lang="it-IT" sz="2000" b="1" dirty="0"/>
              <a:t>Big size </a:t>
            </a:r>
            <a:r>
              <a:rPr lang="it-IT" sz="2000" b="1" dirty="0" err="1"/>
              <a:t>few</a:t>
            </a:r>
            <a:r>
              <a:rPr lang="it-IT" sz="2000" b="1" dirty="0"/>
              <a:t> </a:t>
            </a:r>
            <a:r>
              <a:rPr lang="it-IT" sz="2000" b="1" dirty="0" err="1"/>
              <a:t>walls</a:t>
            </a:r>
            <a:r>
              <a:rPr lang="it-IT" sz="2000" dirty="0"/>
              <a:t>, size 12x12</a:t>
            </a:r>
          </a:p>
          <a:p>
            <a:pPr marL="457200" indent="-457200">
              <a:buFont typeface="+mj-lt"/>
              <a:buAutoNum type="arabicPeriod"/>
            </a:pPr>
            <a:r>
              <a:rPr lang="it-IT" sz="2000" b="1" dirty="0"/>
              <a:t>Big size more </a:t>
            </a:r>
            <a:r>
              <a:rPr lang="it-IT" sz="2000" b="1" dirty="0" err="1"/>
              <a:t>walls</a:t>
            </a:r>
            <a:r>
              <a:rPr lang="it-IT" sz="2000" dirty="0"/>
              <a:t>, size 12x12</a:t>
            </a:r>
          </a:p>
          <a:p>
            <a:pPr marL="457200" indent="-457200">
              <a:buFont typeface="+mj-lt"/>
              <a:buAutoNum type="arabicPeriod"/>
            </a:pPr>
            <a:r>
              <a:rPr lang="it-IT" sz="2000" b="1" dirty="0"/>
              <a:t>Little size </a:t>
            </a:r>
            <a:r>
              <a:rPr lang="it-IT" sz="2000" b="1" dirty="0" err="1"/>
              <a:t>few</a:t>
            </a:r>
            <a:r>
              <a:rPr lang="it-IT" sz="2000" b="1" dirty="0"/>
              <a:t> </a:t>
            </a:r>
            <a:r>
              <a:rPr lang="it-IT" sz="2000" b="1" dirty="0" err="1"/>
              <a:t>walls</a:t>
            </a:r>
            <a:r>
              <a:rPr lang="it-IT" sz="2000" dirty="0"/>
              <a:t>, size 6x7</a:t>
            </a:r>
          </a:p>
          <a:p>
            <a:pPr marL="457200" indent="-457200">
              <a:buFont typeface="+mj-lt"/>
              <a:buAutoNum type="arabicPeriod"/>
            </a:pPr>
            <a:r>
              <a:rPr lang="it-IT" sz="2000" b="1" dirty="0"/>
              <a:t>Little size more </a:t>
            </a:r>
            <a:r>
              <a:rPr lang="it-IT" sz="2000" b="1" dirty="0" err="1"/>
              <a:t>walls</a:t>
            </a:r>
            <a:r>
              <a:rPr lang="it-IT" sz="2000" dirty="0"/>
              <a:t>, size 6x7</a:t>
            </a:r>
          </a:p>
          <a:p>
            <a:pPr marL="457200" indent="-457200">
              <a:buFont typeface="+mj-lt"/>
              <a:buAutoNum type="arabicPeriod"/>
            </a:pPr>
            <a:r>
              <a:rPr lang="it-IT" b="1" dirty="0"/>
              <a:t>Multiple </a:t>
            </a:r>
            <a:r>
              <a:rPr lang="it-IT" b="1" dirty="0" err="1"/>
              <a:t>portal</a:t>
            </a:r>
            <a:r>
              <a:rPr lang="it-IT" b="1" dirty="0"/>
              <a:t> no </a:t>
            </a:r>
            <a:r>
              <a:rPr lang="it-IT" b="1" dirty="0" err="1"/>
              <a:t>obstacle</a:t>
            </a:r>
            <a:r>
              <a:rPr lang="it-IT" dirty="0"/>
              <a:t>, size 8x8</a:t>
            </a:r>
          </a:p>
          <a:p>
            <a:pPr marL="457200" indent="-457200">
              <a:buFont typeface="+mj-lt"/>
              <a:buAutoNum type="arabicPeriod"/>
            </a:pPr>
            <a:r>
              <a:rPr lang="it-IT" sz="2000" b="1" dirty="0" err="1"/>
              <a:t>Example</a:t>
            </a:r>
            <a:r>
              <a:rPr lang="it-IT" sz="2000" dirty="0"/>
              <a:t>, size 8x8</a:t>
            </a:r>
          </a:p>
          <a:p>
            <a:endParaRPr lang="it-IT" dirty="0"/>
          </a:p>
        </p:txBody>
      </p:sp>
    </p:spTree>
    <p:extLst>
      <p:ext uri="{BB962C8B-B14F-4D97-AF65-F5344CB8AC3E}">
        <p14:creationId xmlns:p14="http://schemas.microsoft.com/office/powerpoint/2010/main" val="339251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big size few walls</a:t>
            </a:r>
          </a:p>
        </p:txBody>
      </p:sp>
      <p:pic>
        <p:nvPicPr>
          <p:cNvPr id="15" name="Segnaposto contenuto 14" descr="Immagine che contiene schermata, verde, quadrato, Policromia&#10;&#10;Descrizione generata automaticamente">
            <a:extLst>
              <a:ext uri="{FF2B5EF4-FFF2-40B4-BE49-F238E27FC236}">
                <a16:creationId xmlns:a16="http://schemas.microsoft.com/office/drawing/2014/main" id="{9894130E-D122-4520-7D66-CF764C9A6414}"/>
              </a:ext>
            </a:extLst>
          </p:cNvPr>
          <p:cNvPicPr>
            <a:picLocks noGrp="1" noChangeAspect="1"/>
          </p:cNvPicPr>
          <p:nvPr>
            <p:ph sz="half" idx="1"/>
          </p:nvPr>
        </p:nvPicPr>
        <p:blipFill>
          <a:blip r:embed="rId2"/>
          <a:stretch>
            <a:fillRect/>
          </a:stretch>
        </p:blipFill>
        <p:spPr>
          <a:xfrm>
            <a:off x="277529" y="740950"/>
            <a:ext cx="2523806" cy="2503720"/>
          </a:xfrm>
        </p:spPr>
      </p:pic>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9" name="Segnaposto contenuto 8">
            <a:extLst>
              <a:ext uri="{FF2B5EF4-FFF2-40B4-BE49-F238E27FC236}">
                <a16:creationId xmlns:a16="http://schemas.microsoft.com/office/drawing/2014/main" id="{45B35676-D9B4-EBB6-A08C-3A21A7D404EC}"/>
              </a:ext>
            </a:extLst>
          </p:cNvPr>
          <p:cNvPicPr>
            <a:picLocks noGrp="1" noChangeAspect="1"/>
          </p:cNvPicPr>
          <p:nvPr>
            <p:ph sz="half" idx="2"/>
          </p:nvPr>
        </p:nvPicPr>
        <p:blipFill>
          <a:blip r:embed="rId3"/>
          <a:stretch>
            <a:fillRect/>
          </a:stretch>
        </p:blipFill>
        <p:spPr>
          <a:xfrm>
            <a:off x="8056221" y="720001"/>
            <a:ext cx="2512045" cy="2524669"/>
          </a:xfrm>
          <a:custGeom>
            <a:avLst/>
            <a:gdLst/>
            <a:ahLst/>
            <a:cxnLst/>
            <a:rect l="l" t="t" r="r" b="b"/>
            <a:pathLst>
              <a:path w="4295839" h="2524669">
                <a:moveTo>
                  <a:pt x="0" y="0"/>
                </a:moveTo>
                <a:lnTo>
                  <a:pt x="4295839" y="0"/>
                </a:lnTo>
                <a:lnTo>
                  <a:pt x="4295839" y="2524669"/>
                </a:lnTo>
                <a:lnTo>
                  <a:pt x="0" y="2524669"/>
                </a:lnTo>
                <a:close/>
              </a:path>
            </a:pathLst>
          </a:custGeom>
        </p:spPr>
      </p:pic>
      <p:pic>
        <p:nvPicPr>
          <p:cNvPr id="7" name="Segnaposto contenuto 6" descr="Immagine che contiene schermata, verde, Policromia, quadrato&#10;&#10;Descrizione generata automaticamente">
            <a:extLst>
              <a:ext uri="{FF2B5EF4-FFF2-40B4-BE49-F238E27FC236}">
                <a16:creationId xmlns:a16="http://schemas.microsoft.com/office/drawing/2014/main" id="{1D07E617-99EE-049F-B13B-DD18010961D5}"/>
              </a:ext>
            </a:extLst>
          </p:cNvPr>
          <p:cNvPicPr>
            <a:picLocks noChangeAspect="1"/>
          </p:cNvPicPr>
          <p:nvPr/>
        </p:nvPicPr>
        <p:blipFill>
          <a:blip r:embed="rId4"/>
          <a:stretch>
            <a:fillRect/>
          </a:stretch>
        </p:blipFill>
        <p:spPr>
          <a:xfrm>
            <a:off x="8055130" y="3604670"/>
            <a:ext cx="2514225" cy="2524669"/>
          </a:xfrm>
          <a:custGeom>
            <a:avLst/>
            <a:gdLst/>
            <a:ahLst/>
            <a:cxnLst/>
            <a:rect l="l" t="t" r="r" b="b"/>
            <a:pathLst>
              <a:path w="4295839" h="2524669">
                <a:moveTo>
                  <a:pt x="0" y="0"/>
                </a:moveTo>
                <a:lnTo>
                  <a:pt x="4295839" y="0"/>
                </a:lnTo>
                <a:lnTo>
                  <a:pt x="4295839" y="2524669"/>
                </a:lnTo>
                <a:lnTo>
                  <a:pt x="0" y="2524669"/>
                </a:lnTo>
                <a:close/>
              </a:path>
            </a:pathLst>
          </a:custGeom>
        </p:spPr>
      </p:pic>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pic>
        <p:nvPicPr>
          <p:cNvPr id="19" name="Immagine 18">
            <a:extLst>
              <a:ext uri="{FF2B5EF4-FFF2-40B4-BE49-F238E27FC236}">
                <a16:creationId xmlns:a16="http://schemas.microsoft.com/office/drawing/2014/main" id="{D6CF6682-347F-ECD9-B4C0-5158A4FB1BF7}"/>
              </a:ext>
            </a:extLst>
          </p:cNvPr>
          <p:cNvPicPr>
            <a:picLocks noChangeAspect="1"/>
          </p:cNvPicPr>
          <p:nvPr/>
        </p:nvPicPr>
        <p:blipFill>
          <a:blip r:embed="rId5"/>
          <a:stretch>
            <a:fillRect/>
          </a:stretch>
        </p:blipFill>
        <p:spPr>
          <a:xfrm>
            <a:off x="3322313" y="720001"/>
            <a:ext cx="2523807" cy="2539564"/>
          </a:xfrm>
          <a:prstGeom prst="rect">
            <a:avLst/>
          </a:prstGeom>
        </p:spPr>
      </p:pic>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25" name="Immagine 24">
            <a:extLst>
              <a:ext uri="{FF2B5EF4-FFF2-40B4-BE49-F238E27FC236}">
                <a16:creationId xmlns:a16="http://schemas.microsoft.com/office/drawing/2014/main" id="{2C998006-483D-A423-1DE0-24EF408A50C8}"/>
              </a:ext>
            </a:extLst>
          </p:cNvPr>
          <p:cNvPicPr>
            <a:picLocks noChangeAspect="1"/>
          </p:cNvPicPr>
          <p:nvPr/>
        </p:nvPicPr>
        <p:blipFill>
          <a:blip r:embed="rId6"/>
          <a:stretch>
            <a:fillRect/>
          </a:stretch>
        </p:blipFill>
        <p:spPr>
          <a:xfrm>
            <a:off x="285903" y="3660271"/>
            <a:ext cx="2515431" cy="2531120"/>
          </a:xfrm>
          <a:prstGeom prst="rect">
            <a:avLst/>
          </a:prstGeom>
        </p:spPr>
      </p:pic>
      <p:pic>
        <p:nvPicPr>
          <p:cNvPr id="27" name="Immagine 26">
            <a:extLst>
              <a:ext uri="{FF2B5EF4-FFF2-40B4-BE49-F238E27FC236}">
                <a16:creationId xmlns:a16="http://schemas.microsoft.com/office/drawing/2014/main" id="{7F3A2561-D155-9AB9-6D5C-18027FBD4261}"/>
              </a:ext>
            </a:extLst>
          </p:cNvPr>
          <p:cNvPicPr>
            <a:picLocks noChangeAspect="1"/>
          </p:cNvPicPr>
          <p:nvPr/>
        </p:nvPicPr>
        <p:blipFill>
          <a:blip r:embed="rId7"/>
          <a:stretch>
            <a:fillRect/>
          </a:stretch>
        </p:blipFill>
        <p:spPr>
          <a:xfrm>
            <a:off x="3355883" y="3660271"/>
            <a:ext cx="2512816" cy="2531120"/>
          </a:xfrm>
          <a:prstGeom prst="rect">
            <a:avLst/>
          </a:prstGeom>
        </p:spPr>
      </p:pic>
    </p:spTree>
    <p:extLst>
      <p:ext uri="{BB962C8B-B14F-4D97-AF65-F5344CB8AC3E}">
        <p14:creationId xmlns:p14="http://schemas.microsoft.com/office/powerpoint/2010/main" val="1201533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big size more walls</a:t>
            </a:r>
          </a:p>
        </p:txBody>
      </p:sp>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6" name="Immagine 5">
            <a:extLst>
              <a:ext uri="{FF2B5EF4-FFF2-40B4-BE49-F238E27FC236}">
                <a16:creationId xmlns:a16="http://schemas.microsoft.com/office/drawing/2014/main" id="{DC4E4A9A-7272-7BF5-7E94-E43985100477}"/>
              </a:ext>
            </a:extLst>
          </p:cNvPr>
          <p:cNvPicPr>
            <a:picLocks noChangeAspect="1"/>
          </p:cNvPicPr>
          <p:nvPr/>
        </p:nvPicPr>
        <p:blipFill>
          <a:blip r:embed="rId2"/>
          <a:stretch>
            <a:fillRect/>
          </a:stretch>
        </p:blipFill>
        <p:spPr>
          <a:xfrm>
            <a:off x="8030059" y="727449"/>
            <a:ext cx="2532549" cy="2524668"/>
          </a:xfrm>
          <a:prstGeom prst="rect">
            <a:avLst/>
          </a:prstGeom>
        </p:spPr>
      </p:pic>
      <p:pic>
        <p:nvPicPr>
          <p:cNvPr id="12" name="Immagine 11">
            <a:extLst>
              <a:ext uri="{FF2B5EF4-FFF2-40B4-BE49-F238E27FC236}">
                <a16:creationId xmlns:a16="http://schemas.microsoft.com/office/drawing/2014/main" id="{4495956B-B3D8-CE2D-5E39-324C8C48815A}"/>
              </a:ext>
            </a:extLst>
          </p:cNvPr>
          <p:cNvPicPr>
            <a:picLocks noChangeAspect="1"/>
          </p:cNvPicPr>
          <p:nvPr/>
        </p:nvPicPr>
        <p:blipFill>
          <a:blip r:embed="rId3"/>
          <a:stretch>
            <a:fillRect/>
          </a:stretch>
        </p:blipFill>
        <p:spPr>
          <a:xfrm>
            <a:off x="8045966" y="3604670"/>
            <a:ext cx="2532549" cy="2545711"/>
          </a:xfrm>
          <a:prstGeom prst="rect">
            <a:avLst/>
          </a:prstGeom>
        </p:spPr>
      </p:pic>
      <p:pic>
        <p:nvPicPr>
          <p:cNvPr id="24" name="Immagine 23">
            <a:extLst>
              <a:ext uri="{FF2B5EF4-FFF2-40B4-BE49-F238E27FC236}">
                <a16:creationId xmlns:a16="http://schemas.microsoft.com/office/drawing/2014/main" id="{45666605-F2A3-A56A-5EFC-978999113A0A}"/>
              </a:ext>
            </a:extLst>
          </p:cNvPr>
          <p:cNvPicPr>
            <a:picLocks noChangeAspect="1"/>
          </p:cNvPicPr>
          <p:nvPr/>
        </p:nvPicPr>
        <p:blipFill>
          <a:blip r:embed="rId4"/>
          <a:stretch>
            <a:fillRect/>
          </a:stretch>
        </p:blipFill>
        <p:spPr>
          <a:xfrm>
            <a:off x="282853" y="725031"/>
            <a:ext cx="2526874" cy="2529504"/>
          </a:xfrm>
          <a:prstGeom prst="rect">
            <a:avLst/>
          </a:prstGeom>
        </p:spPr>
      </p:pic>
      <p:pic>
        <p:nvPicPr>
          <p:cNvPr id="28" name="Immagine 27">
            <a:extLst>
              <a:ext uri="{FF2B5EF4-FFF2-40B4-BE49-F238E27FC236}">
                <a16:creationId xmlns:a16="http://schemas.microsoft.com/office/drawing/2014/main" id="{DC7028EC-CF0E-4C2D-F53D-F086FFE1DB19}"/>
              </a:ext>
            </a:extLst>
          </p:cNvPr>
          <p:cNvPicPr>
            <a:picLocks noChangeAspect="1"/>
          </p:cNvPicPr>
          <p:nvPr/>
        </p:nvPicPr>
        <p:blipFill>
          <a:blip r:embed="rId5"/>
          <a:stretch>
            <a:fillRect/>
          </a:stretch>
        </p:blipFill>
        <p:spPr>
          <a:xfrm>
            <a:off x="3360670" y="725031"/>
            <a:ext cx="2531918" cy="2542457"/>
          </a:xfrm>
          <a:prstGeom prst="rect">
            <a:avLst/>
          </a:prstGeom>
        </p:spPr>
      </p:pic>
      <p:pic>
        <p:nvPicPr>
          <p:cNvPr id="30" name="Immagine 29">
            <a:extLst>
              <a:ext uri="{FF2B5EF4-FFF2-40B4-BE49-F238E27FC236}">
                <a16:creationId xmlns:a16="http://schemas.microsoft.com/office/drawing/2014/main" id="{4CB408CE-FA3E-36FE-7A20-24F16A64B9FF}"/>
              </a:ext>
            </a:extLst>
          </p:cNvPr>
          <p:cNvPicPr>
            <a:picLocks noChangeAspect="1"/>
          </p:cNvPicPr>
          <p:nvPr/>
        </p:nvPicPr>
        <p:blipFill>
          <a:blip r:embed="rId6"/>
          <a:stretch>
            <a:fillRect/>
          </a:stretch>
        </p:blipFill>
        <p:spPr>
          <a:xfrm>
            <a:off x="277526" y="3697003"/>
            <a:ext cx="2509058" cy="2519480"/>
          </a:xfrm>
          <a:prstGeom prst="rect">
            <a:avLst/>
          </a:prstGeom>
        </p:spPr>
      </p:pic>
      <p:pic>
        <p:nvPicPr>
          <p:cNvPr id="32" name="Immagine 31">
            <a:extLst>
              <a:ext uri="{FF2B5EF4-FFF2-40B4-BE49-F238E27FC236}">
                <a16:creationId xmlns:a16="http://schemas.microsoft.com/office/drawing/2014/main" id="{C59077C7-AF11-89AE-DED6-F7D33D437D8A}"/>
              </a:ext>
            </a:extLst>
          </p:cNvPr>
          <p:cNvPicPr>
            <a:picLocks noChangeAspect="1"/>
          </p:cNvPicPr>
          <p:nvPr/>
        </p:nvPicPr>
        <p:blipFill>
          <a:blip r:embed="rId7"/>
          <a:stretch>
            <a:fillRect/>
          </a:stretch>
        </p:blipFill>
        <p:spPr>
          <a:xfrm>
            <a:off x="3352771" y="3674026"/>
            <a:ext cx="2539817" cy="2542457"/>
          </a:xfrm>
          <a:prstGeom prst="rect">
            <a:avLst/>
          </a:prstGeom>
        </p:spPr>
      </p:pic>
    </p:spTree>
    <p:extLst>
      <p:ext uri="{BB962C8B-B14F-4D97-AF65-F5344CB8AC3E}">
        <p14:creationId xmlns:p14="http://schemas.microsoft.com/office/powerpoint/2010/main" val="236543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9A5B39-F3F1-B354-FBBB-1BC96BC0DC39}"/>
              </a:ext>
            </a:extLst>
          </p:cNvPr>
          <p:cNvSpPr>
            <a:spLocks noGrp="1"/>
          </p:cNvSpPr>
          <p:nvPr>
            <p:ph type="title"/>
          </p:nvPr>
        </p:nvSpPr>
        <p:spPr>
          <a:xfrm>
            <a:off x="704354" y="94859"/>
            <a:ext cx="4991961" cy="551232"/>
          </a:xfrm>
        </p:spPr>
        <p:txBody>
          <a:bodyPr vert="horz" wrap="square" lIns="0" tIns="0" rIns="0" bIns="0" rtlCol="0" anchor="ctr" anchorCtr="0">
            <a:normAutofit/>
          </a:bodyPr>
          <a:lstStyle/>
          <a:p>
            <a:pPr>
              <a:lnSpc>
                <a:spcPct val="100000"/>
              </a:lnSpc>
            </a:pPr>
            <a:r>
              <a:rPr lang="en-US" sz="3200" dirty="0" err="1"/>
              <a:t>Labirinto</a:t>
            </a:r>
            <a:r>
              <a:rPr lang="en-US" sz="3200" dirty="0"/>
              <a:t> multiple portal no obstacle</a:t>
            </a:r>
          </a:p>
        </p:txBody>
      </p:sp>
      <p:sp useBgFill="1">
        <p:nvSpPr>
          <p:cNvPr id="22" name="Freeform: Shape 21">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asellaDiTesto 9">
            <a:extLst>
              <a:ext uri="{FF2B5EF4-FFF2-40B4-BE49-F238E27FC236}">
                <a16:creationId xmlns:a16="http://schemas.microsoft.com/office/drawing/2014/main" id="{C5DD6BC5-4869-66E1-EFAA-863F61E5C517}"/>
              </a:ext>
            </a:extLst>
          </p:cNvPr>
          <p:cNvSpPr txBox="1"/>
          <p:nvPr/>
        </p:nvSpPr>
        <p:spPr>
          <a:xfrm>
            <a:off x="8105333" y="3235338"/>
            <a:ext cx="2413817" cy="369332"/>
          </a:xfrm>
          <a:prstGeom prst="rect">
            <a:avLst/>
          </a:prstGeom>
          <a:noFill/>
        </p:spPr>
        <p:txBody>
          <a:bodyPr wrap="square" rtlCol="0">
            <a:spAutoFit/>
          </a:bodyPr>
          <a:lstStyle/>
          <a:p>
            <a:pPr algn="ctr"/>
            <a:r>
              <a:rPr lang="it-IT" dirty="0"/>
              <a:t>Gioco di base</a:t>
            </a:r>
          </a:p>
        </p:txBody>
      </p:sp>
      <p:sp>
        <p:nvSpPr>
          <p:cNvPr id="11" name="CasellaDiTesto 10">
            <a:extLst>
              <a:ext uri="{FF2B5EF4-FFF2-40B4-BE49-F238E27FC236}">
                <a16:creationId xmlns:a16="http://schemas.microsoft.com/office/drawing/2014/main" id="{BDE87673-D5A3-5C82-1A87-25076F38001A}"/>
              </a:ext>
            </a:extLst>
          </p:cNvPr>
          <p:cNvSpPr txBox="1"/>
          <p:nvPr/>
        </p:nvSpPr>
        <p:spPr>
          <a:xfrm>
            <a:off x="8089426" y="94859"/>
            <a:ext cx="2413817" cy="646331"/>
          </a:xfrm>
          <a:prstGeom prst="rect">
            <a:avLst/>
          </a:prstGeom>
          <a:noFill/>
        </p:spPr>
        <p:txBody>
          <a:bodyPr wrap="square" rtlCol="0">
            <a:spAutoFit/>
          </a:bodyPr>
          <a:lstStyle/>
          <a:p>
            <a:pPr algn="ctr"/>
            <a:r>
              <a:rPr lang="it-IT" dirty="0"/>
              <a:t>Gioco del mostriciattolo</a:t>
            </a:r>
          </a:p>
        </p:txBody>
      </p:sp>
      <p:sp>
        <p:nvSpPr>
          <p:cNvPr id="21" name="CasellaDiTesto 20">
            <a:extLst>
              <a:ext uri="{FF2B5EF4-FFF2-40B4-BE49-F238E27FC236}">
                <a16:creationId xmlns:a16="http://schemas.microsoft.com/office/drawing/2014/main" id="{0865A2F7-7471-5786-1C3A-248B10F32C59}"/>
              </a:ext>
            </a:extLst>
          </p:cNvPr>
          <p:cNvSpPr txBox="1"/>
          <p:nvPr/>
        </p:nvSpPr>
        <p:spPr>
          <a:xfrm>
            <a:off x="277527" y="3235338"/>
            <a:ext cx="2523807" cy="461665"/>
          </a:xfrm>
          <a:prstGeom prst="rect">
            <a:avLst/>
          </a:prstGeom>
          <a:noFill/>
        </p:spPr>
        <p:txBody>
          <a:bodyPr wrap="square" rtlCol="0">
            <a:spAutoFit/>
          </a:bodyPr>
          <a:lstStyle/>
          <a:p>
            <a:pPr algn="ctr"/>
            <a:r>
              <a:rPr lang="it-IT" sz="1200" dirty="0"/>
              <a:t>Iterative </a:t>
            </a:r>
            <a:r>
              <a:rPr lang="it-IT" sz="1200" dirty="0" err="1"/>
              <a:t>deepening</a:t>
            </a:r>
            <a:r>
              <a:rPr lang="it-IT" sz="1200" dirty="0"/>
              <a:t> (</a:t>
            </a:r>
            <a:r>
              <a:rPr lang="it-IT" sz="1200" i="1" dirty="0"/>
              <a:t>first strategy</a:t>
            </a:r>
            <a:r>
              <a:rPr lang="it-IT" sz="1200" dirty="0"/>
              <a:t>) </a:t>
            </a:r>
            <a:r>
              <a:rPr lang="it-IT" sz="1200" dirty="0" err="1"/>
              <a:t>path</a:t>
            </a:r>
            <a:endParaRPr lang="it-IT" sz="1200" dirty="0"/>
          </a:p>
        </p:txBody>
      </p:sp>
      <p:sp>
        <p:nvSpPr>
          <p:cNvPr id="23" name="CasellaDiTesto 22">
            <a:extLst>
              <a:ext uri="{FF2B5EF4-FFF2-40B4-BE49-F238E27FC236}">
                <a16:creationId xmlns:a16="http://schemas.microsoft.com/office/drawing/2014/main" id="{E9E33662-ED4C-0DA5-313E-772E93137FB9}"/>
              </a:ext>
            </a:extLst>
          </p:cNvPr>
          <p:cNvSpPr txBox="1"/>
          <p:nvPr/>
        </p:nvSpPr>
        <p:spPr>
          <a:xfrm>
            <a:off x="3339098" y="3244670"/>
            <a:ext cx="2523807" cy="276999"/>
          </a:xfrm>
          <a:prstGeom prst="rect">
            <a:avLst/>
          </a:prstGeom>
          <a:noFill/>
        </p:spPr>
        <p:txBody>
          <a:bodyPr wrap="square" rtlCol="0">
            <a:spAutoFit/>
          </a:bodyPr>
          <a:lstStyle/>
          <a:p>
            <a:pPr algn="ctr"/>
            <a:r>
              <a:rPr lang="it-IT" sz="1200" dirty="0"/>
              <a:t>A* (</a:t>
            </a:r>
            <a:r>
              <a:rPr lang="it-IT" sz="1200" i="1" dirty="0"/>
              <a:t>second strategy</a:t>
            </a:r>
            <a:r>
              <a:rPr lang="it-IT" sz="1200" dirty="0"/>
              <a:t>) </a:t>
            </a:r>
            <a:r>
              <a:rPr lang="it-IT" sz="1200" dirty="0" err="1"/>
              <a:t>path</a:t>
            </a:r>
            <a:endParaRPr lang="it-IT" sz="1200" dirty="0"/>
          </a:p>
        </p:txBody>
      </p:sp>
      <p:pic>
        <p:nvPicPr>
          <p:cNvPr id="4" name="Immagine 3">
            <a:extLst>
              <a:ext uri="{FF2B5EF4-FFF2-40B4-BE49-F238E27FC236}">
                <a16:creationId xmlns:a16="http://schemas.microsoft.com/office/drawing/2014/main" id="{F7B744F1-E907-8396-2984-1F34F6FC5E79}"/>
              </a:ext>
            </a:extLst>
          </p:cNvPr>
          <p:cNvPicPr>
            <a:picLocks noChangeAspect="1"/>
          </p:cNvPicPr>
          <p:nvPr/>
        </p:nvPicPr>
        <p:blipFill>
          <a:blip r:embed="rId2"/>
          <a:stretch>
            <a:fillRect/>
          </a:stretch>
        </p:blipFill>
        <p:spPr>
          <a:xfrm>
            <a:off x="8045966" y="722082"/>
            <a:ext cx="2532549" cy="2548353"/>
          </a:xfrm>
          <a:prstGeom prst="rect">
            <a:avLst/>
          </a:prstGeom>
        </p:spPr>
      </p:pic>
      <p:pic>
        <p:nvPicPr>
          <p:cNvPr id="7" name="Immagine 6">
            <a:extLst>
              <a:ext uri="{FF2B5EF4-FFF2-40B4-BE49-F238E27FC236}">
                <a16:creationId xmlns:a16="http://schemas.microsoft.com/office/drawing/2014/main" id="{66BE8924-D97C-8A3A-45A3-BFF1E7330D33}"/>
              </a:ext>
            </a:extLst>
          </p:cNvPr>
          <p:cNvPicPr>
            <a:picLocks noChangeAspect="1"/>
          </p:cNvPicPr>
          <p:nvPr/>
        </p:nvPicPr>
        <p:blipFill>
          <a:blip r:embed="rId3"/>
          <a:stretch>
            <a:fillRect/>
          </a:stretch>
        </p:blipFill>
        <p:spPr>
          <a:xfrm>
            <a:off x="8052314" y="3668360"/>
            <a:ext cx="2526201" cy="2553788"/>
          </a:xfrm>
          <a:prstGeom prst="rect">
            <a:avLst/>
          </a:prstGeom>
        </p:spPr>
      </p:pic>
      <p:pic>
        <p:nvPicPr>
          <p:cNvPr id="9" name="Immagine 8">
            <a:extLst>
              <a:ext uri="{FF2B5EF4-FFF2-40B4-BE49-F238E27FC236}">
                <a16:creationId xmlns:a16="http://schemas.microsoft.com/office/drawing/2014/main" id="{870199E6-1990-B2F3-FA1C-AAC1445504DB}"/>
              </a:ext>
            </a:extLst>
          </p:cNvPr>
          <p:cNvPicPr>
            <a:picLocks noChangeAspect="1"/>
          </p:cNvPicPr>
          <p:nvPr/>
        </p:nvPicPr>
        <p:blipFill>
          <a:blip r:embed="rId4"/>
          <a:stretch>
            <a:fillRect/>
          </a:stretch>
        </p:blipFill>
        <p:spPr>
          <a:xfrm>
            <a:off x="299249" y="732538"/>
            <a:ext cx="2523508" cy="2527439"/>
          </a:xfrm>
          <a:prstGeom prst="rect">
            <a:avLst/>
          </a:prstGeom>
        </p:spPr>
      </p:pic>
      <p:pic>
        <p:nvPicPr>
          <p:cNvPr id="14" name="Immagine 13">
            <a:extLst>
              <a:ext uri="{FF2B5EF4-FFF2-40B4-BE49-F238E27FC236}">
                <a16:creationId xmlns:a16="http://schemas.microsoft.com/office/drawing/2014/main" id="{1344CAC2-0DAB-3BD1-EC29-89051653A63D}"/>
              </a:ext>
            </a:extLst>
          </p:cNvPr>
          <p:cNvPicPr>
            <a:picLocks noChangeAspect="1"/>
          </p:cNvPicPr>
          <p:nvPr/>
        </p:nvPicPr>
        <p:blipFill>
          <a:blip r:embed="rId5"/>
          <a:stretch>
            <a:fillRect/>
          </a:stretch>
        </p:blipFill>
        <p:spPr>
          <a:xfrm>
            <a:off x="3371863" y="740950"/>
            <a:ext cx="2502086" cy="2533411"/>
          </a:xfrm>
          <a:prstGeom prst="rect">
            <a:avLst/>
          </a:prstGeom>
        </p:spPr>
      </p:pic>
      <p:pic>
        <p:nvPicPr>
          <p:cNvPr id="17" name="Immagine 16">
            <a:extLst>
              <a:ext uri="{FF2B5EF4-FFF2-40B4-BE49-F238E27FC236}">
                <a16:creationId xmlns:a16="http://schemas.microsoft.com/office/drawing/2014/main" id="{28C8A2B2-95DC-E907-3EE9-E1ECCC0C66EA}"/>
              </a:ext>
            </a:extLst>
          </p:cNvPr>
          <p:cNvPicPr>
            <a:picLocks noChangeAspect="1"/>
          </p:cNvPicPr>
          <p:nvPr/>
        </p:nvPicPr>
        <p:blipFill>
          <a:blip r:embed="rId6"/>
          <a:stretch>
            <a:fillRect/>
          </a:stretch>
        </p:blipFill>
        <p:spPr>
          <a:xfrm>
            <a:off x="282917" y="3697003"/>
            <a:ext cx="2518417" cy="2538031"/>
          </a:xfrm>
          <a:prstGeom prst="rect">
            <a:avLst/>
          </a:prstGeom>
        </p:spPr>
      </p:pic>
      <p:pic>
        <p:nvPicPr>
          <p:cNvPr id="25" name="Immagine 24">
            <a:extLst>
              <a:ext uri="{FF2B5EF4-FFF2-40B4-BE49-F238E27FC236}">
                <a16:creationId xmlns:a16="http://schemas.microsoft.com/office/drawing/2014/main" id="{0239F879-0C21-C10F-952B-239619F44E44}"/>
              </a:ext>
            </a:extLst>
          </p:cNvPr>
          <p:cNvPicPr>
            <a:picLocks noChangeAspect="1"/>
          </p:cNvPicPr>
          <p:nvPr/>
        </p:nvPicPr>
        <p:blipFill>
          <a:blip r:embed="rId7"/>
          <a:stretch>
            <a:fillRect/>
          </a:stretch>
        </p:blipFill>
        <p:spPr>
          <a:xfrm>
            <a:off x="3371863" y="3697003"/>
            <a:ext cx="2502086" cy="2513797"/>
          </a:xfrm>
          <a:prstGeom prst="rect">
            <a:avLst/>
          </a:prstGeom>
        </p:spPr>
      </p:pic>
    </p:spTree>
    <p:extLst>
      <p:ext uri="{BB962C8B-B14F-4D97-AF65-F5344CB8AC3E}">
        <p14:creationId xmlns:p14="http://schemas.microsoft.com/office/powerpoint/2010/main" val="3115494726"/>
      </p:ext>
    </p:extLst>
  </p:cSld>
  <p:clrMapOvr>
    <a:masterClrMapping/>
  </p:clrMapOvr>
</p:sld>
</file>

<file path=ppt/theme/theme1.xml><?xml version="1.0" encoding="utf-8"?>
<a:theme xmlns:a="http://schemas.openxmlformats.org/drawingml/2006/main" name="BlobVTI">
  <a:themeElements>
    <a:clrScheme name="AnalogousFromRegularSeed_2SEEDS">
      <a:dk1>
        <a:srgbClr val="000000"/>
      </a:dk1>
      <a:lt1>
        <a:srgbClr val="FFFFFF"/>
      </a:lt1>
      <a:dk2>
        <a:srgbClr val="262441"/>
      </a:dk2>
      <a:lt2>
        <a:srgbClr val="E2E8E5"/>
      </a:lt2>
      <a:accent1>
        <a:srgbClr val="D21A7C"/>
      </a:accent1>
      <a:accent2>
        <a:srgbClr val="E42CDA"/>
      </a:accent2>
      <a:accent3>
        <a:srgbClr val="E42C41"/>
      </a:accent3>
      <a:accent4>
        <a:srgbClr val="18BD3E"/>
      </a:accent4>
      <a:accent5>
        <a:srgbClr val="24BA85"/>
      </a:accent5>
      <a:accent6>
        <a:srgbClr val="18B4BE"/>
      </a:accent6>
      <a:hlink>
        <a:srgbClr val="30925E"/>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TotalTime>
  <Words>682</Words>
  <Application>Microsoft Office PowerPoint</Application>
  <PresentationFormat>Widescreen</PresentationFormat>
  <Paragraphs>77</Paragraphs>
  <Slides>18</Slides>
  <Notes>1</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Aptos</vt:lpstr>
      <vt:lpstr>Arial</vt:lpstr>
      <vt:lpstr>Sagona Book</vt:lpstr>
      <vt:lpstr>The Hand Extrablack</vt:lpstr>
      <vt:lpstr>Wingdings</vt:lpstr>
      <vt:lpstr>BlobVTI</vt:lpstr>
      <vt:lpstr>Progetto Intelligenza Artificiale e Laboratorio 2023/2024</vt:lpstr>
      <vt:lpstr>Indice</vt:lpstr>
      <vt:lpstr>Labirinto</vt:lpstr>
      <vt:lpstr>Gioco di base</vt:lpstr>
      <vt:lpstr>Gioco del Mostriciattolo</vt:lpstr>
      <vt:lpstr>Configurazioni del labirinto per i test delle strategie sul gioco di base e il gioco del mostriciattolo </vt:lpstr>
      <vt:lpstr>Labirinto big size few walls</vt:lpstr>
      <vt:lpstr>Labirinto big size more walls</vt:lpstr>
      <vt:lpstr>Labirinto multiple portal no obstacle</vt:lpstr>
      <vt:lpstr>Labirinto example</vt:lpstr>
      <vt:lpstr>Labirinto little size few walls</vt:lpstr>
      <vt:lpstr>Labirinto little size more walls</vt:lpstr>
      <vt:lpstr>Risultato dei test – gioco di base</vt:lpstr>
      <vt:lpstr>Risultato dei test – gioco del mostriciattolo</vt:lpstr>
      <vt:lpstr>Calendario di calcio</vt:lpstr>
      <vt:lpstr>Vincoli</vt:lpstr>
      <vt:lpstr>Prestazioni</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Scicolone</dc:creator>
  <cp:lastModifiedBy>Daniela Magri</cp:lastModifiedBy>
  <cp:revision>27</cp:revision>
  <dcterms:created xsi:type="dcterms:W3CDTF">2024-09-05T09:09:13Z</dcterms:created>
  <dcterms:modified xsi:type="dcterms:W3CDTF">2024-09-12T14:09:49Z</dcterms:modified>
</cp:coreProperties>
</file>